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325" r:id="rId3"/>
    <p:sldId id="326" r:id="rId4"/>
    <p:sldId id="258" r:id="rId5"/>
    <p:sldId id="257" r:id="rId6"/>
    <p:sldId id="259" r:id="rId7"/>
    <p:sldId id="299" r:id="rId8"/>
    <p:sldId id="260" r:id="rId9"/>
    <p:sldId id="267" r:id="rId10"/>
    <p:sldId id="301" r:id="rId11"/>
    <p:sldId id="303" r:id="rId12"/>
    <p:sldId id="305" r:id="rId13"/>
    <p:sldId id="307" r:id="rId14"/>
    <p:sldId id="309" r:id="rId15"/>
    <p:sldId id="311" r:id="rId16"/>
    <p:sldId id="282" r:id="rId17"/>
    <p:sldId id="283" r:id="rId18"/>
    <p:sldId id="284" r:id="rId19"/>
    <p:sldId id="312" r:id="rId20"/>
    <p:sldId id="314" r:id="rId21"/>
    <p:sldId id="330" r:id="rId22"/>
    <p:sldId id="316" r:id="rId23"/>
    <p:sldId id="317" r:id="rId24"/>
    <p:sldId id="319" r:id="rId25"/>
    <p:sldId id="321" r:id="rId26"/>
    <p:sldId id="331" r:id="rId27"/>
    <p:sldId id="323" r:id="rId28"/>
    <p:sldId id="324" r:id="rId29"/>
    <p:sldId id="327" r:id="rId30"/>
    <p:sldId id="328" r:id="rId31"/>
    <p:sldId id="329" r:id="rId32"/>
    <p:sldId id="297" r:id="rId33"/>
    <p:sldId id="298" r:id="rId34"/>
    <p:sldId id="30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659" autoAdjust="0"/>
    <p:restoredTop sz="94660"/>
  </p:normalViewPr>
  <p:slideViewPr>
    <p:cSldViewPr snapToGrid="0">
      <p:cViewPr varScale="1">
        <p:scale>
          <a:sx n="64" d="100"/>
          <a:sy n="64" d="100"/>
        </p:scale>
        <p:origin x="5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762001"/>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2001"/>
            <a:ext cx="2925319"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8"/>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5" y="767419"/>
            <a:ext cx="8115231"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9/14/2025</a:t>
            </a:fld>
            <a:endParaRPr lang="en-US" dirty="0"/>
          </a:p>
        </p:txBody>
      </p:sp>
      <p:sp>
        <p:nvSpPr>
          <p:cNvPr id="9" name="Footer Placeholder 8"/>
          <p:cNvSpPr>
            <a:spLocks noGrp="1"/>
          </p:cNvSpPr>
          <p:nvPr>
            <p:ph type="ftr" sz="quarter" idx="11"/>
          </p:nvPr>
        </p:nvSpPr>
        <p:spPr>
          <a:xfrm>
            <a:off x="3499102" y="6356352"/>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758952"/>
            <a:ext cx="3443591"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9"/>
            <a:ext cx="2947483"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2"/>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9/14/2025</a:t>
            </a:fld>
            <a:endParaRPr lang="en-US" dirty="0"/>
          </a:p>
        </p:txBody>
      </p:sp>
      <p:sp>
        <p:nvSpPr>
          <p:cNvPr id="5" name="Footer Placeholder 4"/>
          <p:cNvSpPr>
            <a:spLocks noGrp="1"/>
          </p:cNvSpPr>
          <p:nvPr>
            <p:ph type="ftr" sz="quarter" idx="3"/>
          </p:nvPr>
        </p:nvSpPr>
        <p:spPr>
          <a:xfrm>
            <a:off x="3869268" y="6356352"/>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7" y="6356352"/>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 y="731918"/>
            <a:ext cx="9259957" cy="2041100"/>
          </a:xfrm>
        </p:spPr>
        <p:txBody>
          <a:bodyPr>
            <a:noAutofit/>
          </a:bodyPr>
          <a:lstStyle/>
          <a:p>
            <a:r>
              <a:rPr lang="en-GB" sz="7200" b="1" dirty="0"/>
              <a:t>Introduction to Research</a:t>
            </a:r>
            <a:endParaRPr lang="en-IN" sz="7200" b="1" dirty="0"/>
          </a:p>
        </p:txBody>
      </p:sp>
      <p:sp>
        <p:nvSpPr>
          <p:cNvPr id="3" name="Subtitle 2"/>
          <p:cNvSpPr>
            <a:spLocks noGrp="1"/>
          </p:cNvSpPr>
          <p:nvPr>
            <p:ph type="subTitle" idx="1"/>
          </p:nvPr>
        </p:nvSpPr>
        <p:spPr>
          <a:xfrm>
            <a:off x="194939" y="3339548"/>
            <a:ext cx="8601191" cy="2693504"/>
          </a:xfrm>
        </p:spPr>
        <p:txBody>
          <a:bodyPr>
            <a:noAutofit/>
          </a:bodyPr>
          <a:lstStyle/>
          <a:p>
            <a:r>
              <a:rPr lang="en-GB" sz="2800" b="1" dirty="0" err="1">
                <a:solidFill>
                  <a:srgbClr val="002060"/>
                </a:solidFill>
                <a:effectLst>
                  <a:outerShdw blurRad="38100" dist="38100" dir="2700000" algn="tl">
                    <a:srgbClr val="000000">
                      <a:alpha val="43137"/>
                    </a:srgbClr>
                  </a:outerShdw>
                </a:effectLst>
              </a:rPr>
              <a:t>Prof.</a:t>
            </a:r>
            <a:r>
              <a:rPr lang="en-GB" sz="2800" b="1" dirty="0">
                <a:solidFill>
                  <a:srgbClr val="002060"/>
                </a:solidFill>
                <a:effectLst>
                  <a:outerShdw blurRad="38100" dist="38100" dir="2700000" algn="tl">
                    <a:srgbClr val="000000">
                      <a:alpha val="43137"/>
                    </a:srgbClr>
                  </a:outerShdw>
                </a:effectLst>
              </a:rPr>
              <a:t> Pravin Kumar</a:t>
            </a:r>
          </a:p>
          <a:p>
            <a:r>
              <a:rPr lang="en-GB" sz="2800" b="1" dirty="0">
                <a:solidFill>
                  <a:srgbClr val="002060"/>
                </a:solidFill>
              </a:rPr>
              <a:t>Ph.D. (IITD), Operations &amp; Supply </a:t>
            </a:r>
            <a:r>
              <a:rPr lang="en-GB" sz="2800" b="1" dirty="0" smtClean="0">
                <a:solidFill>
                  <a:srgbClr val="002060"/>
                </a:solidFill>
              </a:rPr>
              <a:t>Chain Management</a:t>
            </a:r>
            <a:endParaRPr lang="en-GB" sz="2800" b="1" dirty="0">
              <a:solidFill>
                <a:srgbClr val="002060"/>
              </a:solidFill>
            </a:endParaRPr>
          </a:p>
          <a:p>
            <a:r>
              <a:rPr lang="en-GB" sz="2800" b="1" dirty="0">
                <a:solidFill>
                  <a:srgbClr val="002060"/>
                </a:solidFill>
              </a:rPr>
              <a:t>Professor, Department of Mechanical Engineering, </a:t>
            </a:r>
          </a:p>
          <a:p>
            <a:r>
              <a:rPr lang="en-GB" sz="2800" b="1" dirty="0">
                <a:solidFill>
                  <a:srgbClr val="002060"/>
                </a:solidFill>
              </a:rPr>
              <a:t>Delhi Technological University, Delhi-110042</a:t>
            </a:r>
            <a:endParaRPr lang="en-IN" sz="2800" b="1" dirty="0">
              <a:solidFill>
                <a:srgbClr val="002060"/>
              </a:solidFill>
            </a:endParaRPr>
          </a:p>
        </p:txBody>
      </p:sp>
      <p:pic>
        <p:nvPicPr>
          <p:cNvPr id="1026" name="Picture 2" descr="Delhi Technological University (Fees &amp; Reviews): India, New Delhi"/>
          <p:cNvPicPr>
            <a:picLocks noChangeAspect="1" noChangeArrowheads="1"/>
          </p:cNvPicPr>
          <p:nvPr/>
        </p:nvPicPr>
        <p:blipFill>
          <a:blip r:embed="rId2">
            <a:duotone>
              <a:prstClr val="black"/>
              <a:srgbClr val="00B0F0">
                <a:tint val="45000"/>
                <a:satMod val="400000"/>
              </a:srgbClr>
            </a:duotone>
            <a:extLst>
              <a:ext uri="{28A0092B-C50C-407E-A947-70E740481C1C}">
                <a14:useLocalDpi xmlns:a14="http://schemas.microsoft.com/office/drawing/2010/main" val="0"/>
              </a:ext>
            </a:extLst>
          </a:blip>
          <a:srcRect/>
          <a:stretch>
            <a:fillRect/>
          </a:stretch>
        </p:blipFill>
        <p:spPr bwMode="auto">
          <a:xfrm>
            <a:off x="9329530" y="805071"/>
            <a:ext cx="2753138" cy="275313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9329530" y="3637722"/>
            <a:ext cx="2810383" cy="2295940"/>
          </a:xfrm>
          <a:prstGeom prst="rect">
            <a:avLst/>
          </a:prstGeom>
        </p:spPr>
      </p:pic>
    </p:spTree>
    <p:extLst>
      <p:ext uri="{BB962C8B-B14F-4D97-AF65-F5344CB8AC3E}">
        <p14:creationId xmlns:p14="http://schemas.microsoft.com/office/powerpoint/2010/main" val="27206359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52918" y="1123837"/>
            <a:ext cx="3086629" cy="4601183"/>
          </a:xfrm>
          <a:solidFill>
            <a:schemeClr val="tx1">
              <a:lumMod val="95000"/>
              <a:lumOff val="5000"/>
            </a:schemeClr>
          </a:solidFill>
        </p:spPr>
        <p:txBody>
          <a:bodyPr/>
          <a:lstStyle/>
          <a:p>
            <a:pPr>
              <a:spcAft>
                <a:spcPts val="50"/>
              </a:spcAft>
            </a:pPr>
            <a:r>
              <a:rPr lang="en-IN" b="1" dirty="0"/>
              <a:t>Characteristics of </a:t>
            </a:r>
            <a:br>
              <a:rPr lang="en-IN" b="1" dirty="0"/>
            </a:br>
            <a:r>
              <a:rPr lang="en-IN" b="1" dirty="0"/>
              <a:t>Good Research</a:t>
            </a:r>
            <a:br>
              <a:rPr lang="en-IN" b="1" dirty="0"/>
            </a:br>
            <a:endParaRPr lang="en-IN" dirty="0"/>
          </a:p>
        </p:txBody>
      </p:sp>
      <p:sp>
        <p:nvSpPr>
          <p:cNvPr id="5" name="Content Placeholder 4">
            <a:extLst>
              <a:ext uri="{FF2B5EF4-FFF2-40B4-BE49-F238E27FC236}">
                <a16:creationId xmlns:a16="http://schemas.microsoft.com/office/drawing/2014/main" id="{E214DB36-D063-2829-B0AD-5DFDED23A546}"/>
              </a:ext>
            </a:extLst>
          </p:cNvPr>
          <p:cNvSpPr>
            <a:spLocks noGrp="1"/>
          </p:cNvSpPr>
          <p:nvPr>
            <p:ph idx="1"/>
          </p:nvPr>
        </p:nvSpPr>
        <p:spPr>
          <a:xfrm>
            <a:off x="3660548" y="791898"/>
            <a:ext cx="4986496" cy="5270971"/>
          </a:xfrm>
        </p:spPr>
        <p:txBody>
          <a:bodyPr>
            <a:noAutofit/>
          </a:bodyPr>
          <a:lstStyle/>
          <a:p>
            <a:pPr>
              <a:buFont typeface="Wingdings" panose="05000000000000000000" pitchFamily="2" charset="2"/>
              <a:buChar char="§"/>
            </a:pPr>
            <a:r>
              <a:rPr lang="en-US" sz="3200" b="1" dirty="0">
                <a:solidFill>
                  <a:srgbClr val="FF0000"/>
                </a:solidFill>
              </a:rPr>
              <a:t>Objectivity: </a:t>
            </a:r>
            <a:r>
              <a:rPr lang="en-US" sz="3200" b="1" dirty="0"/>
              <a:t>Research is supposed to be free from any personal and other sorts of biases, which will make the research error-free as well</a:t>
            </a:r>
            <a:r>
              <a:rPr lang="en-US" sz="3200" b="1" dirty="0" smtClean="0"/>
              <a:t>.</a:t>
            </a:r>
          </a:p>
          <a:p>
            <a:pPr>
              <a:buFont typeface="Wingdings" panose="05000000000000000000" pitchFamily="2" charset="2"/>
              <a:buChar char="§"/>
            </a:pPr>
            <a:r>
              <a:rPr lang="en-US" sz="3200" b="1" dirty="0">
                <a:solidFill>
                  <a:srgbClr val="FF0000"/>
                </a:solidFill>
              </a:rPr>
              <a:t>Reliability: </a:t>
            </a:r>
            <a:r>
              <a:rPr lang="en-US" sz="3200" b="1" dirty="0"/>
              <a:t>Reliability is a characteristic of research that is expected to generate the same results repeatedly, making it consistent. </a:t>
            </a:r>
          </a:p>
        </p:txBody>
      </p:sp>
      <p:pic>
        <p:nvPicPr>
          <p:cNvPr id="6" name="Picture 5"/>
          <p:cNvPicPr>
            <a:picLocks noChangeAspect="1"/>
          </p:cNvPicPr>
          <p:nvPr/>
        </p:nvPicPr>
        <p:blipFill>
          <a:blip r:embed="rId2"/>
          <a:stretch>
            <a:fillRect/>
          </a:stretch>
        </p:blipFill>
        <p:spPr>
          <a:xfrm>
            <a:off x="8915400" y="922916"/>
            <a:ext cx="2623621" cy="1357811"/>
          </a:xfrm>
          <a:prstGeom prst="rect">
            <a:avLst/>
          </a:prstGeom>
        </p:spPr>
      </p:pic>
      <p:pic>
        <p:nvPicPr>
          <p:cNvPr id="2" name="Picture 1"/>
          <p:cNvPicPr>
            <a:picLocks noChangeAspect="1"/>
          </p:cNvPicPr>
          <p:nvPr/>
        </p:nvPicPr>
        <p:blipFill>
          <a:blip r:embed="rId3"/>
          <a:stretch>
            <a:fillRect/>
          </a:stretch>
        </p:blipFill>
        <p:spPr>
          <a:xfrm>
            <a:off x="8968045" y="3786809"/>
            <a:ext cx="2677760" cy="1272070"/>
          </a:xfrm>
          <a:prstGeom prst="rect">
            <a:avLst/>
          </a:prstGeom>
        </p:spPr>
      </p:pic>
    </p:spTree>
    <p:extLst>
      <p:ext uri="{BB962C8B-B14F-4D97-AF65-F5344CB8AC3E}">
        <p14:creationId xmlns:p14="http://schemas.microsoft.com/office/powerpoint/2010/main" val="35269834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52919" y="1123837"/>
            <a:ext cx="3076690" cy="4601183"/>
          </a:xfrm>
          <a:solidFill>
            <a:schemeClr val="tx1">
              <a:lumMod val="95000"/>
              <a:lumOff val="5000"/>
            </a:schemeClr>
          </a:solidFill>
        </p:spPr>
        <p:txBody>
          <a:bodyPr/>
          <a:lstStyle/>
          <a:p>
            <a:pPr>
              <a:spcAft>
                <a:spcPts val="50"/>
              </a:spcAft>
            </a:pPr>
            <a:r>
              <a:rPr lang="en-IN" b="1" dirty="0"/>
              <a:t>Characteristics of </a:t>
            </a:r>
            <a:br>
              <a:rPr lang="en-IN" b="1" dirty="0"/>
            </a:br>
            <a:r>
              <a:rPr lang="en-IN" b="1" dirty="0"/>
              <a:t>Good Research</a:t>
            </a:r>
            <a:br>
              <a:rPr lang="en-IN" b="1" dirty="0"/>
            </a:br>
            <a:endParaRPr lang="en-IN" dirty="0"/>
          </a:p>
        </p:txBody>
      </p:sp>
      <p:sp>
        <p:nvSpPr>
          <p:cNvPr id="5" name="Content Placeholder 4">
            <a:extLst>
              <a:ext uri="{FF2B5EF4-FFF2-40B4-BE49-F238E27FC236}">
                <a16:creationId xmlns:a16="http://schemas.microsoft.com/office/drawing/2014/main" id="{E214DB36-D063-2829-B0AD-5DFDED23A546}"/>
              </a:ext>
            </a:extLst>
          </p:cNvPr>
          <p:cNvSpPr>
            <a:spLocks noGrp="1"/>
          </p:cNvSpPr>
          <p:nvPr>
            <p:ph idx="1"/>
          </p:nvPr>
        </p:nvSpPr>
        <p:spPr>
          <a:xfrm>
            <a:off x="3869268" y="864110"/>
            <a:ext cx="4698262" cy="5268333"/>
          </a:xfrm>
        </p:spPr>
        <p:txBody>
          <a:bodyPr>
            <a:normAutofit/>
          </a:bodyPr>
          <a:lstStyle/>
          <a:p>
            <a:pPr>
              <a:buFont typeface="Wingdings" panose="05000000000000000000" pitchFamily="2" charset="2"/>
              <a:buChar char="§"/>
            </a:pPr>
            <a:r>
              <a:rPr lang="en-US" sz="3200" b="1" dirty="0">
                <a:solidFill>
                  <a:srgbClr val="FF0000"/>
                </a:solidFill>
              </a:rPr>
              <a:t>Validity: </a:t>
            </a:r>
            <a:r>
              <a:rPr lang="en-US" sz="3200" b="1" dirty="0"/>
              <a:t>Validity means that the research should be measuring and following the processes which it is expected to do. </a:t>
            </a:r>
            <a:endParaRPr lang="en-US" sz="3200" b="1" dirty="0" smtClean="0"/>
          </a:p>
          <a:p>
            <a:pPr>
              <a:buFont typeface="Wingdings" panose="05000000000000000000" pitchFamily="2" charset="2"/>
              <a:buChar char="§"/>
            </a:pPr>
            <a:r>
              <a:rPr lang="en-US" sz="3200" b="1" dirty="0">
                <a:solidFill>
                  <a:srgbClr val="FF0000"/>
                </a:solidFill>
              </a:rPr>
              <a:t>Accuracy: </a:t>
            </a:r>
            <a:r>
              <a:rPr lang="en-US" sz="3200" b="1" dirty="0"/>
              <a:t> Accuracy means the methods and tools of measurement should be ideal.</a:t>
            </a:r>
          </a:p>
          <a:p>
            <a:pPr>
              <a:buFont typeface="Wingdings" panose="05000000000000000000" pitchFamily="2" charset="2"/>
              <a:buChar char="§"/>
            </a:pPr>
            <a:endParaRPr lang="en-US" sz="3200" b="1" dirty="0"/>
          </a:p>
        </p:txBody>
      </p:sp>
      <p:pic>
        <p:nvPicPr>
          <p:cNvPr id="6" name="Picture 5">
            <a:extLst>
              <a:ext uri="{FF2B5EF4-FFF2-40B4-BE49-F238E27FC236}">
                <a16:creationId xmlns:a16="http://schemas.microsoft.com/office/drawing/2014/main" id="{8339D48C-8020-F0D6-D74C-01CC4B83EB2D}"/>
              </a:ext>
            </a:extLst>
          </p:cNvPr>
          <p:cNvPicPr>
            <a:picLocks noChangeAspect="1"/>
          </p:cNvPicPr>
          <p:nvPr/>
        </p:nvPicPr>
        <p:blipFill>
          <a:blip r:embed="rId2"/>
          <a:stretch>
            <a:fillRect/>
          </a:stretch>
        </p:blipFill>
        <p:spPr>
          <a:xfrm>
            <a:off x="8567530" y="1232017"/>
            <a:ext cx="3001618" cy="132701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 name="Picture 1"/>
          <p:cNvPicPr>
            <a:picLocks noChangeAspect="1"/>
          </p:cNvPicPr>
          <p:nvPr/>
        </p:nvPicPr>
        <p:blipFill>
          <a:blip r:embed="rId3"/>
          <a:stretch>
            <a:fillRect/>
          </a:stretch>
        </p:blipFill>
        <p:spPr>
          <a:xfrm>
            <a:off x="8525917" y="3569528"/>
            <a:ext cx="3084843" cy="1786283"/>
          </a:xfrm>
          <a:prstGeom prst="rect">
            <a:avLst/>
          </a:prstGeom>
        </p:spPr>
      </p:pic>
    </p:spTree>
    <p:extLst>
      <p:ext uri="{BB962C8B-B14F-4D97-AF65-F5344CB8AC3E}">
        <p14:creationId xmlns:p14="http://schemas.microsoft.com/office/powerpoint/2010/main" val="15204225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52919" y="1123837"/>
            <a:ext cx="3096568" cy="4601183"/>
          </a:xfrm>
          <a:solidFill>
            <a:schemeClr val="tx1">
              <a:lumMod val="95000"/>
              <a:lumOff val="5000"/>
            </a:schemeClr>
          </a:solidFill>
        </p:spPr>
        <p:txBody>
          <a:bodyPr/>
          <a:lstStyle/>
          <a:p>
            <a:pPr>
              <a:spcAft>
                <a:spcPts val="50"/>
              </a:spcAft>
            </a:pPr>
            <a:r>
              <a:rPr lang="en-IN" b="1" dirty="0"/>
              <a:t>Characteristics of </a:t>
            </a:r>
            <a:br>
              <a:rPr lang="en-IN" b="1" dirty="0"/>
            </a:br>
            <a:r>
              <a:rPr lang="en-IN" b="1" dirty="0"/>
              <a:t>Good Research</a:t>
            </a:r>
            <a:br>
              <a:rPr lang="en-IN" b="1" dirty="0"/>
            </a:br>
            <a:endParaRPr lang="en-IN" dirty="0"/>
          </a:p>
        </p:txBody>
      </p:sp>
      <p:sp>
        <p:nvSpPr>
          <p:cNvPr id="5" name="Content Placeholder 4">
            <a:extLst>
              <a:ext uri="{FF2B5EF4-FFF2-40B4-BE49-F238E27FC236}">
                <a16:creationId xmlns:a16="http://schemas.microsoft.com/office/drawing/2014/main" id="{E214DB36-D063-2829-B0AD-5DFDED23A546}"/>
              </a:ext>
            </a:extLst>
          </p:cNvPr>
          <p:cNvSpPr>
            <a:spLocks noGrp="1"/>
          </p:cNvSpPr>
          <p:nvPr>
            <p:ph idx="1"/>
          </p:nvPr>
        </p:nvSpPr>
        <p:spPr>
          <a:xfrm>
            <a:off x="3672301" y="820078"/>
            <a:ext cx="4877167" cy="5208699"/>
          </a:xfrm>
        </p:spPr>
        <p:txBody>
          <a:bodyPr>
            <a:normAutofit/>
          </a:bodyPr>
          <a:lstStyle/>
          <a:p>
            <a:pPr>
              <a:buFont typeface="Wingdings" panose="05000000000000000000" pitchFamily="2" charset="2"/>
              <a:buChar char="§"/>
            </a:pPr>
            <a:r>
              <a:rPr lang="en-US" sz="3200" b="1" dirty="0">
                <a:solidFill>
                  <a:srgbClr val="FF0000"/>
                </a:solidFill>
              </a:rPr>
              <a:t>Credibility: </a:t>
            </a:r>
            <a:r>
              <a:rPr lang="en-US" sz="3200" b="1" dirty="0"/>
              <a:t> The data and techniques used should be the best and most cost-effective</a:t>
            </a:r>
            <a:r>
              <a:rPr lang="en-US" sz="3200" b="1" dirty="0" smtClean="0"/>
              <a:t>.</a:t>
            </a:r>
          </a:p>
          <a:p>
            <a:pPr>
              <a:buFont typeface="Wingdings" panose="05000000000000000000" pitchFamily="2" charset="2"/>
              <a:buChar char="§"/>
            </a:pPr>
            <a:r>
              <a:rPr lang="en-US" sz="3200" b="1" dirty="0">
                <a:solidFill>
                  <a:srgbClr val="FF0000"/>
                </a:solidFill>
              </a:rPr>
              <a:t>Generalizability: </a:t>
            </a:r>
            <a:r>
              <a:rPr lang="en-US" sz="3200" b="1" dirty="0"/>
              <a:t> This means that the research outcome should apply to a much larger population.</a:t>
            </a:r>
          </a:p>
          <a:p>
            <a:pPr>
              <a:buFont typeface="Wingdings" panose="05000000000000000000" pitchFamily="2" charset="2"/>
              <a:buChar char="§"/>
            </a:pPr>
            <a:endParaRPr lang="en-US" sz="3200" b="1" dirty="0"/>
          </a:p>
        </p:txBody>
      </p:sp>
      <p:pic>
        <p:nvPicPr>
          <p:cNvPr id="6" name="Picture 5"/>
          <p:cNvPicPr>
            <a:picLocks noChangeAspect="1"/>
          </p:cNvPicPr>
          <p:nvPr/>
        </p:nvPicPr>
        <p:blipFill>
          <a:blip r:embed="rId2"/>
          <a:stretch>
            <a:fillRect/>
          </a:stretch>
        </p:blipFill>
        <p:spPr>
          <a:xfrm>
            <a:off x="8713256" y="1123837"/>
            <a:ext cx="2756395" cy="1590560"/>
          </a:xfrm>
          <a:prstGeom prst="rect">
            <a:avLst/>
          </a:prstGeom>
        </p:spPr>
      </p:pic>
      <p:pic>
        <p:nvPicPr>
          <p:cNvPr id="2" name="Picture 1"/>
          <p:cNvPicPr>
            <a:picLocks noChangeAspect="1"/>
          </p:cNvPicPr>
          <p:nvPr/>
        </p:nvPicPr>
        <p:blipFill>
          <a:blip r:embed="rId3"/>
          <a:stretch>
            <a:fillRect/>
          </a:stretch>
        </p:blipFill>
        <p:spPr>
          <a:xfrm>
            <a:off x="8713256" y="3274273"/>
            <a:ext cx="2756395" cy="2756395"/>
          </a:xfrm>
          <a:prstGeom prst="rect">
            <a:avLst/>
          </a:prstGeom>
        </p:spPr>
      </p:pic>
    </p:spTree>
    <p:extLst>
      <p:ext uri="{BB962C8B-B14F-4D97-AF65-F5344CB8AC3E}">
        <p14:creationId xmlns:p14="http://schemas.microsoft.com/office/powerpoint/2010/main" val="21970052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E214DB36-D063-2829-B0AD-5DFDED23A546}"/>
              </a:ext>
            </a:extLst>
          </p:cNvPr>
          <p:cNvSpPr>
            <a:spLocks noGrp="1"/>
          </p:cNvSpPr>
          <p:nvPr>
            <p:ph idx="1"/>
          </p:nvPr>
        </p:nvSpPr>
        <p:spPr>
          <a:xfrm>
            <a:off x="3670485" y="775252"/>
            <a:ext cx="4628689" cy="5347252"/>
          </a:xfrm>
        </p:spPr>
        <p:txBody>
          <a:bodyPr>
            <a:normAutofit/>
          </a:bodyPr>
          <a:lstStyle/>
          <a:p>
            <a:pPr>
              <a:buFont typeface="Wingdings" panose="05000000000000000000" pitchFamily="2" charset="2"/>
              <a:buChar char="§"/>
            </a:pPr>
            <a:r>
              <a:rPr lang="en-US" sz="3200" b="1" dirty="0">
                <a:solidFill>
                  <a:srgbClr val="FF0000"/>
                </a:solidFill>
              </a:rPr>
              <a:t>Empirical Research: </a:t>
            </a:r>
            <a:r>
              <a:rPr lang="en-US" sz="3200" b="1" dirty="0"/>
              <a:t> This means that research should be based on real-life experiences</a:t>
            </a:r>
            <a:r>
              <a:rPr lang="en-US" sz="3200" b="1" dirty="0" smtClean="0"/>
              <a:t>.</a:t>
            </a:r>
          </a:p>
          <a:p>
            <a:pPr>
              <a:buFont typeface="Wingdings" panose="05000000000000000000" pitchFamily="2" charset="2"/>
              <a:buChar char="§"/>
            </a:pPr>
            <a:r>
              <a:rPr lang="en-US" sz="3200" b="1" dirty="0">
                <a:solidFill>
                  <a:srgbClr val="FF0000"/>
                </a:solidFill>
              </a:rPr>
              <a:t>Systematic and Logical: </a:t>
            </a:r>
            <a:r>
              <a:rPr lang="en-US" sz="3200" b="1" dirty="0"/>
              <a:t>Research should follow systematic steps and techniques based on certain logic.</a:t>
            </a:r>
          </a:p>
          <a:p>
            <a:pPr>
              <a:buFont typeface="Wingdings" panose="05000000000000000000" pitchFamily="2" charset="2"/>
              <a:buChar char="§"/>
            </a:pPr>
            <a:endParaRPr lang="en-US" sz="3200" b="1" dirty="0"/>
          </a:p>
        </p:txBody>
      </p:sp>
      <p:pic>
        <p:nvPicPr>
          <p:cNvPr id="5" name="Picture 4">
            <a:extLst>
              <a:ext uri="{FF2B5EF4-FFF2-40B4-BE49-F238E27FC236}">
                <a16:creationId xmlns:a16="http://schemas.microsoft.com/office/drawing/2014/main" id="{CECDDE26-F250-01BF-70D2-82F01789C7B7}"/>
              </a:ext>
            </a:extLst>
          </p:cNvPr>
          <p:cNvPicPr>
            <a:picLocks noChangeAspect="1"/>
          </p:cNvPicPr>
          <p:nvPr/>
        </p:nvPicPr>
        <p:blipFill>
          <a:blip r:embed="rId2"/>
          <a:stretch>
            <a:fillRect/>
          </a:stretch>
        </p:blipFill>
        <p:spPr>
          <a:xfrm>
            <a:off x="8716617" y="983379"/>
            <a:ext cx="2405271" cy="13300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itle 1"/>
          <p:cNvSpPr>
            <a:spLocks noGrp="1"/>
          </p:cNvSpPr>
          <p:nvPr>
            <p:ph type="title"/>
          </p:nvPr>
        </p:nvSpPr>
        <p:spPr>
          <a:xfrm>
            <a:off x="252919" y="1123837"/>
            <a:ext cx="3136324" cy="4601183"/>
          </a:xfrm>
          <a:solidFill>
            <a:schemeClr val="tx1">
              <a:lumMod val="95000"/>
              <a:lumOff val="5000"/>
            </a:schemeClr>
          </a:solidFill>
        </p:spPr>
        <p:txBody>
          <a:bodyPr/>
          <a:lstStyle/>
          <a:p>
            <a:pPr>
              <a:spcAft>
                <a:spcPts val="50"/>
              </a:spcAft>
            </a:pPr>
            <a:r>
              <a:rPr lang="en-IN" b="1" dirty="0"/>
              <a:t>Characteristics of </a:t>
            </a:r>
            <a:br>
              <a:rPr lang="en-IN" b="1" dirty="0"/>
            </a:br>
            <a:r>
              <a:rPr lang="en-IN" b="1" dirty="0"/>
              <a:t>Good Research</a:t>
            </a:r>
            <a:br>
              <a:rPr lang="en-IN" b="1" dirty="0"/>
            </a:br>
            <a:endParaRPr lang="en-IN" dirty="0"/>
          </a:p>
        </p:txBody>
      </p:sp>
      <p:pic>
        <p:nvPicPr>
          <p:cNvPr id="2" name="Picture 1"/>
          <p:cNvPicPr>
            <a:picLocks noChangeAspect="1"/>
          </p:cNvPicPr>
          <p:nvPr/>
        </p:nvPicPr>
        <p:blipFill>
          <a:blip r:embed="rId3"/>
          <a:stretch>
            <a:fillRect/>
          </a:stretch>
        </p:blipFill>
        <p:spPr>
          <a:xfrm>
            <a:off x="8716617" y="3441780"/>
            <a:ext cx="2546840" cy="1597360"/>
          </a:xfrm>
          <a:prstGeom prst="rect">
            <a:avLst/>
          </a:prstGeom>
        </p:spPr>
      </p:pic>
    </p:spTree>
    <p:extLst>
      <p:ext uri="{BB962C8B-B14F-4D97-AF65-F5344CB8AC3E}">
        <p14:creationId xmlns:p14="http://schemas.microsoft.com/office/powerpoint/2010/main" val="24016794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E214DB36-D063-2829-B0AD-5DFDED23A546}"/>
              </a:ext>
            </a:extLst>
          </p:cNvPr>
          <p:cNvSpPr>
            <a:spLocks noGrp="1"/>
          </p:cNvSpPr>
          <p:nvPr>
            <p:ph idx="1"/>
          </p:nvPr>
        </p:nvSpPr>
        <p:spPr>
          <a:xfrm>
            <a:off x="3640667" y="1013195"/>
            <a:ext cx="4767837" cy="5129188"/>
          </a:xfrm>
        </p:spPr>
        <p:txBody>
          <a:bodyPr>
            <a:noAutofit/>
          </a:bodyPr>
          <a:lstStyle/>
          <a:p>
            <a:pPr>
              <a:buFont typeface="Wingdings" panose="05000000000000000000" pitchFamily="2" charset="2"/>
              <a:buChar char="§"/>
            </a:pPr>
            <a:r>
              <a:rPr lang="en-US" sz="3200" b="1" dirty="0">
                <a:solidFill>
                  <a:srgbClr val="FF0000"/>
                </a:solidFill>
              </a:rPr>
              <a:t>Controlled Factors: </a:t>
            </a:r>
            <a:r>
              <a:rPr lang="en-US" sz="3200" b="1" dirty="0"/>
              <a:t>In every research, certain factors affect the study, but they need to be held while doing research</a:t>
            </a:r>
            <a:r>
              <a:rPr lang="en-US" sz="3200" b="1" dirty="0" smtClean="0"/>
              <a:t>.</a:t>
            </a:r>
          </a:p>
          <a:p>
            <a:pPr>
              <a:buFont typeface="Wingdings" panose="05000000000000000000" pitchFamily="2" charset="2"/>
              <a:buChar char="§"/>
            </a:pPr>
            <a:r>
              <a:rPr lang="en-US" sz="3200" b="1" dirty="0">
                <a:solidFill>
                  <a:srgbClr val="FF0000"/>
                </a:solidFill>
              </a:rPr>
              <a:t>Cyclical: </a:t>
            </a:r>
            <a:r>
              <a:rPr lang="en-US" sz="3200" b="1" dirty="0"/>
              <a:t>Research should be such that it should start with a problem, and there should always be further scope for working on it.</a:t>
            </a:r>
          </a:p>
          <a:p>
            <a:pPr>
              <a:buFont typeface="Wingdings" panose="05000000000000000000" pitchFamily="2" charset="2"/>
              <a:buChar char="§"/>
            </a:pPr>
            <a:endParaRPr lang="en-US" sz="3200" b="1" dirty="0"/>
          </a:p>
        </p:txBody>
      </p:sp>
      <p:pic>
        <p:nvPicPr>
          <p:cNvPr id="5" name="Picture 4"/>
          <p:cNvPicPr>
            <a:picLocks noChangeAspect="1"/>
          </p:cNvPicPr>
          <p:nvPr/>
        </p:nvPicPr>
        <p:blipFill>
          <a:blip r:embed="rId2"/>
          <a:stretch>
            <a:fillRect/>
          </a:stretch>
        </p:blipFill>
        <p:spPr>
          <a:xfrm>
            <a:off x="8497179" y="1123837"/>
            <a:ext cx="2921283" cy="1590261"/>
          </a:xfrm>
          <a:prstGeom prst="rect">
            <a:avLst/>
          </a:prstGeom>
        </p:spPr>
      </p:pic>
      <p:sp>
        <p:nvSpPr>
          <p:cNvPr id="6" name="Title 1"/>
          <p:cNvSpPr>
            <a:spLocks noGrp="1"/>
          </p:cNvSpPr>
          <p:nvPr>
            <p:ph type="title"/>
          </p:nvPr>
        </p:nvSpPr>
        <p:spPr>
          <a:xfrm>
            <a:off x="252918" y="1123837"/>
            <a:ext cx="3126385" cy="4601183"/>
          </a:xfrm>
          <a:solidFill>
            <a:schemeClr val="tx1">
              <a:lumMod val="95000"/>
              <a:lumOff val="5000"/>
            </a:schemeClr>
          </a:solidFill>
        </p:spPr>
        <p:txBody>
          <a:bodyPr/>
          <a:lstStyle/>
          <a:p>
            <a:pPr>
              <a:spcAft>
                <a:spcPts val="50"/>
              </a:spcAft>
            </a:pPr>
            <a:r>
              <a:rPr lang="en-IN" b="1" dirty="0"/>
              <a:t>Characteristics of </a:t>
            </a:r>
            <a:br>
              <a:rPr lang="en-IN" b="1" dirty="0"/>
            </a:br>
            <a:r>
              <a:rPr lang="en-IN" b="1" dirty="0"/>
              <a:t>Good Research</a:t>
            </a:r>
            <a:br>
              <a:rPr lang="en-IN" b="1" dirty="0"/>
            </a:br>
            <a:endParaRPr lang="en-IN" dirty="0"/>
          </a:p>
        </p:txBody>
      </p:sp>
      <p:pic>
        <p:nvPicPr>
          <p:cNvPr id="7" name="Picture 6"/>
          <p:cNvPicPr>
            <a:picLocks noChangeAspect="1"/>
          </p:cNvPicPr>
          <p:nvPr/>
        </p:nvPicPr>
        <p:blipFill>
          <a:blip r:embed="rId3"/>
          <a:stretch>
            <a:fillRect/>
          </a:stretch>
        </p:blipFill>
        <p:spPr>
          <a:xfrm>
            <a:off x="8497179" y="3130826"/>
            <a:ext cx="2783734" cy="2892192"/>
          </a:xfrm>
          <a:prstGeom prst="rect">
            <a:avLst/>
          </a:prstGeom>
        </p:spPr>
      </p:pic>
    </p:spTree>
    <p:extLst>
      <p:ext uri="{BB962C8B-B14F-4D97-AF65-F5344CB8AC3E}">
        <p14:creationId xmlns:p14="http://schemas.microsoft.com/office/powerpoint/2010/main" val="21367139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E214DB36-D063-2829-B0AD-5DFDED23A546}"/>
              </a:ext>
            </a:extLst>
          </p:cNvPr>
          <p:cNvSpPr>
            <a:spLocks noGrp="1"/>
          </p:cNvSpPr>
          <p:nvPr>
            <p:ph idx="1"/>
          </p:nvPr>
        </p:nvSpPr>
        <p:spPr>
          <a:xfrm>
            <a:off x="3700303" y="2255589"/>
            <a:ext cx="4857289" cy="1660431"/>
          </a:xfrm>
        </p:spPr>
        <p:txBody>
          <a:bodyPr>
            <a:noAutofit/>
          </a:bodyPr>
          <a:lstStyle/>
          <a:p>
            <a:pPr>
              <a:buFont typeface="Wingdings" panose="05000000000000000000" pitchFamily="2" charset="2"/>
              <a:buChar char="§"/>
            </a:pPr>
            <a:r>
              <a:rPr lang="en-US" sz="3200" b="1" dirty="0">
                <a:solidFill>
                  <a:srgbClr val="FF0000"/>
                </a:solidFill>
              </a:rPr>
              <a:t>Replicable: </a:t>
            </a:r>
            <a:r>
              <a:rPr lang="en-US" sz="3200" b="1" dirty="0"/>
              <a:t>This means that the same research should give the same results if done by anyone else</a:t>
            </a:r>
            <a:r>
              <a:rPr lang="en-US" sz="3200" b="1" dirty="0" smtClean="0"/>
              <a:t>.</a:t>
            </a:r>
          </a:p>
          <a:p>
            <a:pPr>
              <a:buFont typeface="Wingdings" panose="05000000000000000000" pitchFamily="2" charset="2"/>
              <a:buChar char="§"/>
            </a:pPr>
            <a:endParaRPr lang="en-US" sz="3200" b="1" dirty="0"/>
          </a:p>
        </p:txBody>
      </p:sp>
      <p:pic>
        <p:nvPicPr>
          <p:cNvPr id="5" name="Picture 4"/>
          <p:cNvPicPr>
            <a:picLocks noChangeAspect="1"/>
          </p:cNvPicPr>
          <p:nvPr/>
        </p:nvPicPr>
        <p:blipFill>
          <a:blip r:embed="rId2"/>
          <a:stretch>
            <a:fillRect/>
          </a:stretch>
        </p:blipFill>
        <p:spPr>
          <a:xfrm>
            <a:off x="8557592" y="1912146"/>
            <a:ext cx="2991678" cy="1748887"/>
          </a:xfrm>
          <a:prstGeom prst="rect">
            <a:avLst/>
          </a:prstGeom>
        </p:spPr>
      </p:pic>
      <p:sp>
        <p:nvSpPr>
          <p:cNvPr id="6" name="Title 1"/>
          <p:cNvSpPr>
            <a:spLocks noGrp="1"/>
          </p:cNvSpPr>
          <p:nvPr>
            <p:ph type="title"/>
          </p:nvPr>
        </p:nvSpPr>
        <p:spPr>
          <a:xfrm>
            <a:off x="252918" y="1123837"/>
            <a:ext cx="3086629" cy="4601183"/>
          </a:xfrm>
          <a:solidFill>
            <a:schemeClr val="tx1">
              <a:lumMod val="95000"/>
              <a:lumOff val="5000"/>
            </a:schemeClr>
          </a:solidFill>
        </p:spPr>
        <p:txBody>
          <a:bodyPr/>
          <a:lstStyle/>
          <a:p>
            <a:pPr>
              <a:spcAft>
                <a:spcPts val="50"/>
              </a:spcAft>
            </a:pPr>
            <a:r>
              <a:rPr lang="en-IN" b="1" dirty="0"/>
              <a:t>Characteristics of </a:t>
            </a:r>
            <a:br>
              <a:rPr lang="en-IN" b="1" dirty="0"/>
            </a:br>
            <a:r>
              <a:rPr lang="en-IN" b="1" dirty="0"/>
              <a:t>Good Research</a:t>
            </a:r>
            <a:br>
              <a:rPr lang="en-IN" b="1" dirty="0"/>
            </a:br>
            <a:endParaRPr lang="en-IN" dirty="0"/>
          </a:p>
        </p:txBody>
      </p:sp>
    </p:spTree>
    <p:extLst>
      <p:ext uri="{BB962C8B-B14F-4D97-AF65-F5344CB8AC3E}">
        <p14:creationId xmlns:p14="http://schemas.microsoft.com/office/powerpoint/2010/main" val="23088175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002060"/>
          </a:solidFill>
        </p:spPr>
        <p:txBody>
          <a:bodyPr/>
          <a:lstStyle/>
          <a:p>
            <a:r>
              <a:rPr lang="en-US" altLang="en-US" b="1" dirty="0">
                <a:solidFill>
                  <a:schemeClr val="bg1"/>
                </a:solidFill>
                <a:latin typeface="Times New Roman" panose="02020603050405020304" pitchFamily="18" charset="0"/>
                <a:cs typeface="Times New Roman" panose="02020603050405020304" pitchFamily="18" charset="0"/>
              </a:rPr>
              <a:t>Criteria </a:t>
            </a:r>
            <a:r>
              <a:rPr lang="en-US" altLang="en-US" b="1" dirty="0" smtClean="0">
                <a:solidFill>
                  <a:schemeClr val="bg1"/>
                </a:solidFill>
                <a:latin typeface="Times New Roman" panose="02020603050405020304" pitchFamily="18" charset="0"/>
                <a:cs typeface="Times New Roman" panose="02020603050405020304" pitchFamily="18" charset="0"/>
              </a:rPr>
              <a:t>for </a:t>
            </a:r>
            <a:r>
              <a:rPr lang="en-US" altLang="en-US" b="1" dirty="0">
                <a:solidFill>
                  <a:schemeClr val="bg1"/>
                </a:solidFill>
                <a:latin typeface="Times New Roman" panose="02020603050405020304" pitchFamily="18" charset="0"/>
                <a:cs typeface="Times New Roman" panose="02020603050405020304" pitchFamily="18" charset="0"/>
              </a:rPr>
              <a:t>selecting a good research </a:t>
            </a:r>
            <a:r>
              <a:rPr lang="en-US" altLang="en-US" b="1" dirty="0" smtClean="0">
                <a:solidFill>
                  <a:schemeClr val="bg1"/>
                </a:solidFill>
                <a:latin typeface="Times New Roman" panose="02020603050405020304" pitchFamily="18" charset="0"/>
                <a:cs typeface="Times New Roman" panose="02020603050405020304" pitchFamily="18" charset="0"/>
              </a:rPr>
              <a:t>problem</a:t>
            </a:r>
            <a:endParaRPr lang="en-IN" dirty="0">
              <a:solidFill>
                <a:schemeClr val="bg1"/>
              </a:solidFill>
            </a:endParaRPr>
          </a:p>
        </p:txBody>
      </p:sp>
      <p:sp>
        <p:nvSpPr>
          <p:cNvPr id="3" name="Content Placeholder 2"/>
          <p:cNvSpPr>
            <a:spLocks noGrp="1"/>
          </p:cNvSpPr>
          <p:nvPr>
            <p:ph idx="1"/>
          </p:nvPr>
        </p:nvSpPr>
        <p:spPr>
          <a:xfrm>
            <a:off x="3869268" y="913805"/>
            <a:ext cx="7315200" cy="5129187"/>
          </a:xfrm>
        </p:spPr>
        <p:txBody>
          <a:bodyPr>
            <a:noAutofit/>
          </a:bodyPr>
          <a:lstStyle/>
          <a:p>
            <a:pPr marL="0" indent="0">
              <a:buClr>
                <a:schemeClr val="accent3"/>
              </a:buClr>
              <a:buNone/>
              <a:defRPr/>
            </a:pPr>
            <a:endParaRPr lang="en-US" sz="2800" dirty="0">
              <a:solidFill>
                <a:schemeClr val="accent3">
                  <a:lumMod val="50000"/>
                </a:schemeClr>
              </a:solidFill>
            </a:endParaRPr>
          </a:p>
          <a:p>
            <a:pPr marL="274320" indent="-274320">
              <a:lnSpc>
                <a:spcPct val="110000"/>
              </a:lnSpc>
              <a:buClr>
                <a:srgbClr val="FF0000"/>
              </a:buClr>
              <a:buSzPct val="125000"/>
              <a:buFont typeface="Arial" pitchFamily="34" charset="0"/>
              <a:buChar char="•"/>
              <a:defRPr/>
            </a:pPr>
            <a:r>
              <a:rPr lang="en-US" sz="2800" dirty="0">
                <a:solidFill>
                  <a:schemeClr val="tx1"/>
                </a:solidFill>
              </a:rPr>
              <a:t>The researcher should have interest in the problem area.</a:t>
            </a:r>
          </a:p>
          <a:p>
            <a:pPr marL="274320" indent="-274320">
              <a:lnSpc>
                <a:spcPct val="110000"/>
              </a:lnSpc>
              <a:buClr>
                <a:srgbClr val="FF0000"/>
              </a:buClr>
              <a:buSzPct val="125000"/>
              <a:buFont typeface="Arial" pitchFamily="34" charset="0"/>
              <a:buChar char="•"/>
              <a:defRPr/>
            </a:pPr>
            <a:r>
              <a:rPr lang="en-US" sz="2800" dirty="0">
                <a:solidFill>
                  <a:schemeClr val="tx1"/>
                </a:solidFill>
              </a:rPr>
              <a:t>The selected problem should be of theoretical importance and fill gaps in literature.</a:t>
            </a:r>
          </a:p>
          <a:p>
            <a:pPr marL="274320" indent="-274320">
              <a:lnSpc>
                <a:spcPct val="110000"/>
              </a:lnSpc>
              <a:buClr>
                <a:srgbClr val="FF0000"/>
              </a:buClr>
              <a:buSzPct val="125000"/>
              <a:buFont typeface="Arial" pitchFamily="34" charset="0"/>
              <a:buChar char="•"/>
              <a:defRPr/>
            </a:pPr>
            <a:r>
              <a:rPr lang="en-US" sz="2800" dirty="0">
                <a:solidFill>
                  <a:schemeClr val="tx1"/>
                </a:solidFill>
              </a:rPr>
              <a:t>Data should be accessible.</a:t>
            </a:r>
          </a:p>
          <a:p>
            <a:pPr marL="274320" indent="-274320">
              <a:lnSpc>
                <a:spcPct val="110000"/>
              </a:lnSpc>
              <a:buClr>
                <a:srgbClr val="FF0000"/>
              </a:buClr>
              <a:buSzPct val="125000"/>
              <a:buFont typeface="Arial" pitchFamily="34" charset="0"/>
              <a:buChar char="•"/>
              <a:defRPr/>
            </a:pPr>
            <a:r>
              <a:rPr lang="en-US" sz="2800" dirty="0">
                <a:solidFill>
                  <a:schemeClr val="tx1"/>
                </a:solidFill>
              </a:rPr>
              <a:t>Peer recognition of its importance. </a:t>
            </a:r>
          </a:p>
          <a:p>
            <a:pPr marL="274320" indent="-274320">
              <a:lnSpc>
                <a:spcPct val="110000"/>
              </a:lnSpc>
              <a:buClr>
                <a:srgbClr val="FF0000"/>
              </a:buClr>
              <a:buSzPct val="125000"/>
              <a:buFont typeface="Arial" pitchFamily="34" charset="0"/>
              <a:buChar char="•"/>
              <a:defRPr/>
            </a:pPr>
            <a:r>
              <a:rPr lang="en-US" sz="2800" dirty="0">
                <a:solidFill>
                  <a:schemeClr val="tx1"/>
                </a:solidFill>
              </a:rPr>
              <a:t>The problem should enhance and broaden researchers’ knowledge and skills In research.</a:t>
            </a:r>
          </a:p>
          <a:p>
            <a:endParaRPr lang="en-IN" sz="2800" dirty="0">
              <a:solidFill>
                <a:schemeClr val="tx1"/>
              </a:solidFill>
            </a:endParaRPr>
          </a:p>
        </p:txBody>
      </p:sp>
      <p:sp>
        <p:nvSpPr>
          <p:cNvPr id="4" name="Rectangle 3"/>
          <p:cNvSpPr/>
          <p:nvPr/>
        </p:nvSpPr>
        <p:spPr>
          <a:xfrm>
            <a:off x="183345" y="938456"/>
            <a:ext cx="869149" cy="1323439"/>
          </a:xfrm>
          <a:prstGeom prst="rect">
            <a:avLst/>
          </a:prstGeom>
        </p:spPr>
        <p:txBody>
          <a:bodyPr wrap="none">
            <a:spAutoFit/>
          </a:bodyPr>
          <a:lstStyle/>
          <a:p>
            <a:r>
              <a:rPr lang="en-GB" sz="8000" dirty="0" smtClean="0">
                <a:solidFill>
                  <a:srgbClr val="00B0F0"/>
                </a:solidFill>
                <a:latin typeface="Arial Black" panose="020B0A04020102020204" pitchFamily="34" charset="0"/>
              </a:rPr>
              <a:t>4</a:t>
            </a:r>
            <a:endParaRPr lang="en-IN" sz="8000" dirty="0">
              <a:solidFill>
                <a:srgbClr val="00B0F0"/>
              </a:solidFill>
              <a:latin typeface="Arial Black" panose="020B0A04020102020204" pitchFamily="34" charset="0"/>
            </a:endParaRPr>
          </a:p>
        </p:txBody>
      </p:sp>
    </p:spTree>
    <p:extLst>
      <p:ext uri="{BB962C8B-B14F-4D97-AF65-F5344CB8AC3E}">
        <p14:creationId xmlns:p14="http://schemas.microsoft.com/office/powerpoint/2010/main" val="392101212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59937" y="864110"/>
            <a:ext cx="7315200" cy="5120640"/>
          </a:xfrm>
        </p:spPr>
        <p:txBody>
          <a:bodyPr>
            <a:normAutofit/>
          </a:bodyPr>
          <a:lstStyle/>
          <a:p>
            <a:pPr marL="0" indent="0" algn="just">
              <a:buClr>
                <a:srgbClr val="FF0000"/>
              </a:buClr>
              <a:buSzPct val="125000"/>
              <a:buNone/>
            </a:pPr>
            <a:endParaRPr lang="en-US" altLang="en-US" sz="2800" dirty="0">
              <a:solidFill>
                <a:schemeClr val="tx1"/>
              </a:solidFill>
            </a:endParaRPr>
          </a:p>
          <a:p>
            <a:pPr algn="just">
              <a:buClr>
                <a:srgbClr val="FF0000"/>
              </a:buClr>
              <a:buSzPct val="125000"/>
              <a:buFont typeface="Arial" panose="020B0604020202020204" pitchFamily="34" charset="0"/>
              <a:buChar char="•"/>
            </a:pPr>
            <a:r>
              <a:rPr lang="en-US" altLang="en-US" sz="2800" dirty="0">
                <a:solidFill>
                  <a:schemeClr val="tx1"/>
                </a:solidFill>
              </a:rPr>
              <a:t>The research problem should of sufficient magnitude and scope to fulfill the requirements that motivate the study.</a:t>
            </a:r>
          </a:p>
          <a:p>
            <a:pPr algn="just">
              <a:buClr>
                <a:srgbClr val="FF0000"/>
              </a:buClr>
              <a:buSzPct val="125000"/>
              <a:buFont typeface="Arial" panose="020B0604020202020204" pitchFamily="34" charset="0"/>
              <a:buChar char="•"/>
            </a:pPr>
            <a:r>
              <a:rPr lang="en-US" altLang="en-US" sz="2800" dirty="0">
                <a:solidFill>
                  <a:schemeClr val="tx1"/>
                </a:solidFill>
              </a:rPr>
              <a:t>The solution to the research problem should be practicable.</a:t>
            </a:r>
          </a:p>
          <a:p>
            <a:pPr algn="just">
              <a:buClr>
                <a:srgbClr val="FF0000"/>
              </a:buClr>
              <a:buSzPct val="125000"/>
              <a:buFont typeface="Arial" panose="020B0604020202020204" pitchFamily="34" charset="0"/>
              <a:buChar char="•"/>
            </a:pPr>
            <a:r>
              <a:rPr lang="en-US" altLang="en-US" sz="2800" dirty="0">
                <a:solidFill>
                  <a:schemeClr val="tx1"/>
                </a:solidFill>
              </a:rPr>
              <a:t>The research problem should have enough variables.</a:t>
            </a:r>
          </a:p>
          <a:p>
            <a:pPr algn="just">
              <a:buClr>
                <a:srgbClr val="FF0000"/>
              </a:buClr>
              <a:buSzPct val="125000"/>
              <a:buFont typeface="Arial" panose="020B0604020202020204" pitchFamily="34" charset="0"/>
              <a:buChar char="•"/>
            </a:pPr>
            <a:r>
              <a:rPr lang="en-US" altLang="en-US" sz="2800" dirty="0">
                <a:solidFill>
                  <a:schemeClr val="tx1"/>
                </a:solidFill>
              </a:rPr>
              <a:t>It should contribute to the advancement of knowledge</a:t>
            </a:r>
          </a:p>
          <a:p>
            <a:pPr algn="just">
              <a:buClr>
                <a:srgbClr val="FF0000"/>
              </a:buClr>
              <a:buSzPct val="125000"/>
              <a:buFont typeface="Arial" panose="020B0604020202020204" pitchFamily="34" charset="0"/>
              <a:buChar char="•"/>
            </a:pPr>
            <a:r>
              <a:rPr lang="en-US" altLang="en-US" sz="2800" dirty="0">
                <a:solidFill>
                  <a:schemeClr val="tx1"/>
                </a:solidFill>
              </a:rPr>
              <a:t>It should meet publication standards.</a:t>
            </a:r>
          </a:p>
        </p:txBody>
      </p:sp>
      <p:sp>
        <p:nvSpPr>
          <p:cNvPr id="4" name="Title 1"/>
          <p:cNvSpPr>
            <a:spLocks noGrp="1"/>
          </p:cNvSpPr>
          <p:nvPr>
            <p:ph type="title"/>
          </p:nvPr>
        </p:nvSpPr>
        <p:spPr>
          <a:xfrm>
            <a:off x="252919" y="1123839"/>
            <a:ext cx="3036933" cy="4620978"/>
          </a:xfrm>
          <a:solidFill>
            <a:srgbClr val="002060"/>
          </a:solidFill>
        </p:spPr>
        <p:txBody>
          <a:bodyPr/>
          <a:lstStyle/>
          <a:p>
            <a:r>
              <a:rPr lang="en-US" altLang="en-US" b="1" dirty="0">
                <a:solidFill>
                  <a:schemeClr val="bg1"/>
                </a:solidFill>
                <a:latin typeface="Times New Roman" panose="02020603050405020304" pitchFamily="18" charset="0"/>
                <a:cs typeface="Times New Roman" panose="02020603050405020304" pitchFamily="18" charset="0"/>
              </a:rPr>
              <a:t>Criteria in selecting a good research </a:t>
            </a:r>
            <a:r>
              <a:rPr lang="en-US" altLang="en-US" b="1" dirty="0" smtClean="0">
                <a:solidFill>
                  <a:schemeClr val="bg1"/>
                </a:solidFill>
                <a:latin typeface="Times New Roman" panose="02020603050405020304" pitchFamily="18" charset="0"/>
                <a:cs typeface="Times New Roman" panose="02020603050405020304" pitchFamily="18" charset="0"/>
              </a:rPr>
              <a:t>problem</a:t>
            </a:r>
            <a:endParaRPr lang="en-IN" dirty="0">
              <a:solidFill>
                <a:schemeClr val="bg1"/>
              </a:solidFill>
            </a:endParaRPr>
          </a:p>
        </p:txBody>
      </p:sp>
    </p:spTree>
    <p:extLst>
      <p:ext uri="{BB962C8B-B14F-4D97-AF65-F5344CB8AC3E}">
        <p14:creationId xmlns:p14="http://schemas.microsoft.com/office/powerpoint/2010/main" val="33270744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6">
              <a:lumMod val="50000"/>
            </a:schemeClr>
          </a:solidFill>
        </p:spPr>
        <p:txBody>
          <a:bodyPr/>
          <a:lstStyle/>
          <a:p>
            <a:r>
              <a:rPr lang="en-GB" dirty="0" smtClean="0"/>
              <a:t>Errors in Selecting the Research Problems</a:t>
            </a:r>
            <a:endParaRPr lang="en-IN" dirty="0"/>
          </a:p>
        </p:txBody>
      </p:sp>
      <p:sp>
        <p:nvSpPr>
          <p:cNvPr id="3" name="TextBox 2"/>
          <p:cNvSpPr txBox="1"/>
          <p:nvPr/>
        </p:nvSpPr>
        <p:spPr>
          <a:xfrm>
            <a:off x="3607906" y="1750004"/>
            <a:ext cx="4035287" cy="3539430"/>
          </a:xfrm>
          <a:prstGeom prst="rect">
            <a:avLst/>
          </a:prstGeom>
          <a:noFill/>
        </p:spPr>
        <p:txBody>
          <a:bodyPr wrap="square" rtlCol="0">
            <a:spAutoFit/>
          </a:bodyPr>
          <a:lstStyle/>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Population specification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Selection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Frame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Non Response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Surrogate Information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Measurement Error</a:t>
            </a:r>
          </a:p>
        </p:txBody>
      </p:sp>
      <p:sp>
        <p:nvSpPr>
          <p:cNvPr id="6" name="TextBox 5"/>
          <p:cNvSpPr txBox="1"/>
          <p:nvPr/>
        </p:nvSpPr>
        <p:spPr>
          <a:xfrm>
            <a:off x="8130210" y="1534560"/>
            <a:ext cx="3150704" cy="3970318"/>
          </a:xfrm>
          <a:prstGeom prst="rect">
            <a:avLst/>
          </a:prstGeom>
          <a:noFill/>
        </p:spPr>
        <p:txBody>
          <a:bodyPr wrap="square" rtlCol="0">
            <a:spAutoFit/>
          </a:bodyPr>
          <a:lstStyle/>
          <a:p>
            <a:pPr marL="285750" indent="-285750">
              <a:buFont typeface="Arial" panose="020B0604020202020204" pitchFamily="34" charset="0"/>
              <a:buChar char="•"/>
            </a:pPr>
            <a:r>
              <a:rPr lang="en-IN" sz="2800" dirty="0">
                <a:latin typeface="Calibri" panose="020F0502020204030204" pitchFamily="34" charset="0"/>
                <a:ea typeface="Calibri" panose="020F0502020204030204" pitchFamily="34" charset="0"/>
                <a:cs typeface="Calibri" panose="020F0502020204030204" pitchFamily="34" charset="0"/>
              </a:rPr>
              <a:t>Experimental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Interview Studies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Material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Observational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Conceptual Error</a:t>
            </a:r>
          </a:p>
          <a:p>
            <a:pPr marL="285750" indent="-285750">
              <a:buFont typeface="Arial" panose="020B0604020202020204" pitchFamily="34" charset="0"/>
              <a:buChar char="•"/>
            </a:pPr>
            <a:r>
              <a:rPr lang="en-IN" sz="2800" dirty="0" smtClean="0">
                <a:latin typeface="Calibri" panose="020F0502020204030204" pitchFamily="34" charset="0"/>
                <a:ea typeface="Calibri" panose="020F0502020204030204" pitchFamily="34" charset="0"/>
                <a:cs typeface="Calibri" panose="020F0502020204030204" pitchFamily="34" charset="0"/>
              </a:rPr>
              <a:t>Discursive Error</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5" name="Rectangle 4"/>
          <p:cNvSpPr/>
          <p:nvPr/>
        </p:nvSpPr>
        <p:spPr>
          <a:xfrm>
            <a:off x="183345" y="938456"/>
            <a:ext cx="869149" cy="1323439"/>
          </a:xfrm>
          <a:prstGeom prst="rect">
            <a:avLst/>
          </a:prstGeom>
        </p:spPr>
        <p:txBody>
          <a:bodyPr wrap="none">
            <a:spAutoFit/>
          </a:bodyPr>
          <a:lstStyle/>
          <a:p>
            <a:r>
              <a:rPr lang="en-GB" sz="8000" dirty="0" smtClean="0">
                <a:solidFill>
                  <a:srgbClr val="00B0F0"/>
                </a:solidFill>
                <a:latin typeface="Arial Black" panose="020B0A04020102020204" pitchFamily="34" charset="0"/>
              </a:rPr>
              <a:t>5</a:t>
            </a:r>
            <a:endParaRPr lang="en-IN" sz="8000" dirty="0">
              <a:solidFill>
                <a:srgbClr val="00B0F0"/>
              </a:solidFill>
              <a:latin typeface="Arial Black" panose="020B0A04020102020204" pitchFamily="34" charset="0"/>
            </a:endParaRPr>
          </a:p>
        </p:txBody>
      </p:sp>
    </p:spTree>
    <p:extLst>
      <p:ext uri="{BB962C8B-B14F-4D97-AF65-F5344CB8AC3E}">
        <p14:creationId xmlns:p14="http://schemas.microsoft.com/office/powerpoint/2010/main" val="11718754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solidFill>
            <a:schemeClr val="accent6">
              <a:lumMod val="50000"/>
            </a:schemeClr>
          </a:solidFill>
        </p:spPr>
        <p:txBody>
          <a:bodyPr/>
          <a:lstStyle/>
          <a:p>
            <a:r>
              <a:rPr lang="en-GB" dirty="0" smtClean="0"/>
              <a:t>Errors in Selecting the Research Problems: Population Specific Error</a:t>
            </a:r>
            <a:endParaRPr lang="en-IN" dirty="0"/>
          </a:p>
        </p:txBody>
      </p:sp>
      <p:sp>
        <p:nvSpPr>
          <p:cNvPr id="3" name="Content Placeholder 2"/>
          <p:cNvSpPr>
            <a:spLocks noGrp="1"/>
          </p:cNvSpPr>
          <p:nvPr>
            <p:ph idx="1"/>
          </p:nvPr>
        </p:nvSpPr>
        <p:spPr>
          <a:xfrm>
            <a:off x="3602140" y="1928190"/>
            <a:ext cx="7315200" cy="4056559"/>
          </a:xfrm>
        </p:spPr>
        <p:txBody>
          <a:bodyPr/>
          <a:lstStyle/>
          <a:p>
            <a:pPr defTabSz="457200">
              <a:lnSpc>
                <a:spcPct val="100000"/>
              </a:lnSpc>
              <a:spcBef>
                <a:spcPts val="0"/>
              </a:spcBef>
              <a:buClrTx/>
            </a:pPr>
            <a:r>
              <a:rPr lang="en-IN" sz="3200" b="1" dirty="0" smtClean="0">
                <a:solidFill>
                  <a:srgbClr val="000000"/>
                </a:solidFill>
              </a:rPr>
              <a:t>Population Specific Error</a:t>
            </a:r>
            <a:r>
              <a:rPr lang="en-IN" sz="3200" dirty="0" smtClean="0">
                <a:solidFill>
                  <a:srgbClr val="000000"/>
                </a:solidFill>
              </a:rPr>
              <a:t>: Selection </a:t>
            </a:r>
            <a:r>
              <a:rPr lang="en-IN" sz="3200" dirty="0">
                <a:solidFill>
                  <a:srgbClr val="000000"/>
                </a:solidFill>
              </a:rPr>
              <a:t>of inappropriate population in place of required population</a:t>
            </a:r>
            <a:r>
              <a:rPr lang="en-IN" sz="3200" dirty="0" smtClean="0">
                <a:solidFill>
                  <a:srgbClr val="000000"/>
                </a:solidFill>
              </a:rPr>
              <a:t>.</a:t>
            </a:r>
          </a:p>
          <a:p>
            <a:r>
              <a:rPr lang="en-GB" sz="3200" b="1" dirty="0" smtClean="0">
                <a:solidFill>
                  <a:srgbClr val="000000"/>
                </a:solidFill>
              </a:rPr>
              <a:t>Selection Error</a:t>
            </a:r>
            <a:r>
              <a:rPr lang="en-GB" sz="3200" dirty="0" smtClean="0">
                <a:solidFill>
                  <a:srgbClr val="000000"/>
                </a:solidFill>
              </a:rPr>
              <a:t>: </a:t>
            </a:r>
            <a:r>
              <a:rPr lang="en-IN" sz="3200" dirty="0">
                <a:solidFill>
                  <a:schemeClr val="tx1"/>
                </a:solidFill>
              </a:rPr>
              <a:t>Lack of randomness in selecting the sample  from population.</a:t>
            </a:r>
          </a:p>
          <a:p>
            <a:r>
              <a:rPr lang="en-IN" sz="3200" dirty="0">
                <a:solidFill>
                  <a:schemeClr val="tx1"/>
                </a:solidFill>
              </a:rPr>
              <a:t>Selecting the most accessible and agreeable friends and associates representing the desired population.</a:t>
            </a:r>
          </a:p>
          <a:p>
            <a:pPr defTabSz="457200">
              <a:lnSpc>
                <a:spcPct val="100000"/>
              </a:lnSpc>
              <a:spcBef>
                <a:spcPts val="0"/>
              </a:spcBef>
              <a:buClrTx/>
            </a:pPr>
            <a:endParaRPr lang="en-IN" sz="3200" dirty="0" smtClean="0">
              <a:solidFill>
                <a:srgbClr val="000000"/>
              </a:solidFill>
            </a:endParaRPr>
          </a:p>
          <a:p>
            <a:pPr defTabSz="457200">
              <a:lnSpc>
                <a:spcPct val="100000"/>
              </a:lnSpc>
              <a:spcBef>
                <a:spcPts val="0"/>
              </a:spcBef>
              <a:buClrTx/>
            </a:pPr>
            <a:endParaRPr lang="en-IN" sz="3200" dirty="0">
              <a:solidFill>
                <a:srgbClr val="000000"/>
              </a:solidFill>
            </a:endParaRPr>
          </a:p>
          <a:p>
            <a:endParaRPr lang="en-IN" dirty="0"/>
          </a:p>
        </p:txBody>
      </p:sp>
    </p:spTree>
    <p:extLst>
      <p:ext uri="{BB962C8B-B14F-4D97-AF65-F5344CB8AC3E}">
        <p14:creationId xmlns:p14="http://schemas.microsoft.com/office/powerpoint/2010/main" val="1634383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852530" y="101619"/>
            <a:ext cx="8398566" cy="6756381"/>
          </a:xfrm>
          <a:prstGeom prst="rect">
            <a:avLst/>
          </a:prstGeom>
        </p:spPr>
      </p:pic>
      <p:sp>
        <p:nvSpPr>
          <p:cNvPr id="2" name="Title 1"/>
          <p:cNvSpPr>
            <a:spLocks noGrp="1"/>
          </p:cNvSpPr>
          <p:nvPr>
            <p:ph type="title"/>
          </p:nvPr>
        </p:nvSpPr>
        <p:spPr/>
        <p:txBody>
          <a:bodyPr/>
          <a:lstStyle/>
          <a:p>
            <a:r>
              <a:rPr lang="en-GB" b="1" dirty="0" smtClean="0"/>
              <a:t>Syllabus</a:t>
            </a:r>
            <a:endParaRPr lang="en-IN" b="1" dirty="0"/>
          </a:p>
        </p:txBody>
      </p:sp>
    </p:spTree>
    <p:extLst>
      <p:ext uri="{BB962C8B-B14F-4D97-AF65-F5344CB8AC3E}">
        <p14:creationId xmlns:p14="http://schemas.microsoft.com/office/powerpoint/2010/main" val="215064693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solidFill>
            <a:schemeClr val="accent6">
              <a:lumMod val="50000"/>
            </a:schemeClr>
          </a:solidFill>
        </p:spPr>
        <p:txBody>
          <a:bodyPr/>
          <a:lstStyle/>
          <a:p>
            <a:r>
              <a:rPr lang="en-GB" dirty="0" smtClean="0"/>
              <a:t>Errors in Selecting the Research Problems: Frame Error</a:t>
            </a:r>
            <a:endParaRPr lang="en-IN" dirty="0"/>
          </a:p>
        </p:txBody>
      </p:sp>
      <p:sp>
        <p:nvSpPr>
          <p:cNvPr id="3" name="Content Placeholder 2"/>
          <p:cNvSpPr>
            <a:spLocks noGrp="1"/>
          </p:cNvSpPr>
          <p:nvPr>
            <p:ph idx="1"/>
          </p:nvPr>
        </p:nvSpPr>
        <p:spPr>
          <a:xfrm>
            <a:off x="3654739" y="258417"/>
            <a:ext cx="7228609" cy="6599583"/>
          </a:xfrm>
        </p:spPr>
        <p:txBody>
          <a:bodyPr>
            <a:normAutofit/>
          </a:bodyPr>
          <a:lstStyle/>
          <a:p>
            <a:r>
              <a:rPr lang="en-IN" sz="2800" b="1" dirty="0" smtClean="0">
                <a:solidFill>
                  <a:schemeClr val="tx1"/>
                </a:solidFill>
                <a:latin typeface="Calibri" panose="020F0502020204030204" pitchFamily="34" charset="0"/>
                <a:ea typeface="Calibri" panose="020F0502020204030204" pitchFamily="34" charset="0"/>
                <a:cs typeface="Calibri" panose="020F0502020204030204" pitchFamily="34" charset="0"/>
              </a:rPr>
              <a:t>Frame Error</a:t>
            </a:r>
            <a:r>
              <a:rPr lang="en-IN" sz="28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 </a:t>
            </a:r>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Frame error is defined as the discrepancy between the sampling frame used in survey research and the target population it intends to represent</a:t>
            </a:r>
            <a:r>
              <a:rPr lang="en-IN" sz="28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 </a:t>
            </a:r>
            <a:endParaRPr lang="en-IN" sz="2800" dirty="0" smtClean="0">
              <a:solidFill>
                <a:schemeClr val="tx1"/>
              </a:solidFill>
              <a:latin typeface="Calibri" panose="020F0502020204030204" pitchFamily="34" charset="0"/>
              <a:ea typeface="Calibri" panose="020F0502020204030204" pitchFamily="34" charset="0"/>
              <a:cs typeface="Calibri" panose="020F0502020204030204" pitchFamily="34" charset="0"/>
            </a:endParaRPr>
          </a:p>
          <a:p>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It occurs when the sampling frame either underrepresents or </a:t>
            </a:r>
            <a:r>
              <a:rPr lang="en-GB" sz="28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over represents </a:t>
            </a:r>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certain segments of the population, leading to biases in the sample and potentially compromising the generalizability and validity of survey results. </a:t>
            </a:r>
            <a:r>
              <a:rPr lang="en-IN" sz="28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a:t>
            </a:r>
            <a:endParaRPr lang="en-IN" sz="2800" dirty="0" smtClean="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699431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sz="2800" b="1" dirty="0">
                <a:latin typeface="Calibri" panose="020F0502020204030204" pitchFamily="34" charset="0"/>
                <a:ea typeface="Calibri" panose="020F0502020204030204" pitchFamily="34" charset="0"/>
                <a:cs typeface="Calibri" panose="020F0502020204030204" pitchFamily="34" charset="0"/>
              </a:rPr>
              <a:t>Non-response Error</a:t>
            </a:r>
            <a:r>
              <a:rPr lang="en-GB" sz="2800" dirty="0">
                <a:latin typeface="Calibri" panose="020F0502020204030204" pitchFamily="34" charset="0"/>
                <a:ea typeface="Calibri" panose="020F0502020204030204" pitchFamily="34" charset="0"/>
                <a:cs typeface="Calibri" panose="020F0502020204030204" pitchFamily="34" charset="0"/>
              </a:rPr>
              <a:t>: Non response error occurs when obtained sample differs rom the original selected sample. This may be</a:t>
            </a:r>
          </a:p>
          <a:p>
            <a:r>
              <a:rPr lang="en-GB" sz="2800" dirty="0">
                <a:latin typeface="Calibri" panose="020F0502020204030204" pitchFamily="34" charset="0"/>
                <a:ea typeface="Calibri" panose="020F0502020204030204" pitchFamily="34" charset="0"/>
                <a:cs typeface="Calibri" panose="020F0502020204030204" pitchFamily="34" charset="0"/>
              </a:rPr>
              <a:t>Non Contact due to permanent shifting of respondents from the current location of moved away during the survey period.</a:t>
            </a:r>
          </a:p>
          <a:p>
            <a:r>
              <a:rPr lang="en-GB" sz="2800" dirty="0">
                <a:latin typeface="Calibri" panose="020F0502020204030204" pitchFamily="34" charset="0"/>
                <a:ea typeface="Calibri" panose="020F0502020204030204" pitchFamily="34" charset="0"/>
                <a:cs typeface="Calibri" panose="020F0502020204030204" pitchFamily="34" charset="0"/>
              </a:rPr>
              <a:t>Refusal of respondent to respond the particular item. It can be managed by providing proper training to the interviewer and continuous investigation process.</a:t>
            </a:r>
          </a:p>
          <a:p>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4" name="Title 1"/>
          <p:cNvSpPr>
            <a:spLocks noGrp="1"/>
          </p:cNvSpPr>
          <p:nvPr>
            <p:ph type="title"/>
          </p:nvPr>
        </p:nvSpPr>
        <p:spPr>
          <a:solidFill>
            <a:schemeClr val="accent6">
              <a:lumMod val="50000"/>
            </a:schemeClr>
          </a:solidFill>
        </p:spPr>
        <p:txBody>
          <a:bodyPr/>
          <a:lstStyle/>
          <a:p>
            <a:r>
              <a:rPr lang="en-GB" dirty="0" smtClean="0"/>
              <a:t>Errors in Selecting the Research Problems: Frame Error</a:t>
            </a:r>
            <a:endParaRPr lang="en-IN" dirty="0"/>
          </a:p>
        </p:txBody>
      </p:sp>
    </p:spTree>
    <p:extLst>
      <p:ext uri="{BB962C8B-B14F-4D97-AF65-F5344CB8AC3E}">
        <p14:creationId xmlns:p14="http://schemas.microsoft.com/office/powerpoint/2010/main" val="34113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solidFill>
            <a:schemeClr val="accent6">
              <a:lumMod val="50000"/>
            </a:schemeClr>
          </a:solidFill>
        </p:spPr>
        <p:txBody>
          <a:bodyPr/>
          <a:lstStyle/>
          <a:p>
            <a:r>
              <a:rPr lang="en-GB" dirty="0" smtClean="0"/>
              <a:t>Errors in Selecting the Research Problems: Surrogate Information Error</a:t>
            </a:r>
            <a:endParaRPr lang="en-IN" dirty="0"/>
          </a:p>
        </p:txBody>
      </p:sp>
      <p:sp>
        <p:nvSpPr>
          <p:cNvPr id="2" name="Content Placeholder 1"/>
          <p:cNvSpPr>
            <a:spLocks noGrp="1"/>
          </p:cNvSpPr>
          <p:nvPr>
            <p:ph idx="1"/>
          </p:nvPr>
        </p:nvSpPr>
        <p:spPr>
          <a:xfrm>
            <a:off x="3726100" y="864110"/>
            <a:ext cx="7315200" cy="5120640"/>
          </a:xfrm>
        </p:spPr>
        <p:txBody>
          <a:bodyPr>
            <a:normAutofit/>
          </a:bodyPr>
          <a:lstStyle/>
          <a:p>
            <a:pPr marL="0" indent="0">
              <a:buNone/>
            </a:pPr>
            <a:r>
              <a:rPr lang="en-IN" sz="2800" b="1" dirty="0" smtClean="0">
                <a:solidFill>
                  <a:schemeClr val="tx1"/>
                </a:solidFill>
              </a:rPr>
              <a:t>Surrogate Information Error</a:t>
            </a:r>
            <a:r>
              <a:rPr lang="en-IN" sz="2800" dirty="0" smtClean="0">
                <a:solidFill>
                  <a:schemeClr val="tx1"/>
                </a:solidFill>
              </a:rPr>
              <a:t>: It occurs due to</a:t>
            </a:r>
          </a:p>
          <a:p>
            <a:r>
              <a:rPr lang="en-IN" sz="2800" dirty="0" smtClean="0">
                <a:solidFill>
                  <a:schemeClr val="tx1"/>
                </a:solidFill>
              </a:rPr>
              <a:t>The information collected from substitutes rather than original sample.</a:t>
            </a:r>
          </a:p>
          <a:p>
            <a:r>
              <a:rPr lang="en-IN" sz="2800" dirty="0" smtClean="0">
                <a:solidFill>
                  <a:schemeClr val="tx1"/>
                </a:solidFill>
              </a:rPr>
              <a:t>This is due to unwillingness or inability of respondents to provide the required information.</a:t>
            </a:r>
          </a:p>
          <a:p>
            <a:r>
              <a:rPr lang="en-IN" sz="2800" dirty="0" smtClean="0">
                <a:solidFill>
                  <a:schemeClr val="tx1"/>
                </a:solidFill>
              </a:rPr>
              <a:t>Secondary source of the data is surrogate information. </a:t>
            </a:r>
          </a:p>
          <a:p>
            <a:r>
              <a:rPr lang="en-IN" sz="2800" dirty="0" smtClean="0">
                <a:solidFill>
                  <a:schemeClr val="tx1"/>
                </a:solidFill>
              </a:rPr>
              <a:t>This error can be minimized by ensuring that the information used is highly correlated with actual information obtained/required.</a:t>
            </a:r>
            <a:endParaRPr lang="en-IN" sz="2800" dirty="0">
              <a:solidFill>
                <a:schemeClr val="tx1"/>
              </a:solidFill>
            </a:endParaRPr>
          </a:p>
        </p:txBody>
      </p:sp>
    </p:spTree>
    <p:extLst>
      <p:ext uri="{BB962C8B-B14F-4D97-AF65-F5344CB8AC3E}">
        <p14:creationId xmlns:p14="http://schemas.microsoft.com/office/powerpoint/2010/main" val="157907049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solidFill>
            <a:schemeClr val="accent6">
              <a:lumMod val="50000"/>
            </a:schemeClr>
          </a:solidFill>
        </p:spPr>
        <p:txBody>
          <a:bodyPr/>
          <a:lstStyle/>
          <a:p>
            <a:r>
              <a:rPr lang="en-GB" dirty="0" smtClean="0"/>
              <a:t>Errors in Selecting the Research Problems: Measurement Error</a:t>
            </a:r>
            <a:endParaRPr lang="en-IN" dirty="0"/>
          </a:p>
        </p:txBody>
      </p:sp>
      <p:sp>
        <p:nvSpPr>
          <p:cNvPr id="2" name="Content Placeholder 1"/>
          <p:cNvSpPr>
            <a:spLocks noGrp="1"/>
          </p:cNvSpPr>
          <p:nvPr>
            <p:ph idx="1"/>
          </p:nvPr>
        </p:nvSpPr>
        <p:spPr>
          <a:xfrm>
            <a:off x="3508513" y="298174"/>
            <a:ext cx="8179903" cy="6559826"/>
          </a:xfrm>
        </p:spPr>
        <p:txBody>
          <a:bodyPr>
            <a:normAutofit/>
          </a:bodyPr>
          <a:lstStyle/>
          <a:p>
            <a:r>
              <a:rPr lang="en-IN" sz="2800" b="1" dirty="0" smtClean="0">
                <a:solidFill>
                  <a:schemeClr val="tx1"/>
                </a:solidFill>
              </a:rPr>
              <a:t>Measurement Error</a:t>
            </a:r>
            <a:r>
              <a:rPr lang="en-IN" sz="2800" dirty="0" smtClean="0">
                <a:solidFill>
                  <a:schemeClr val="tx1"/>
                </a:solidFill>
              </a:rPr>
              <a:t>: It is the difference between the information  generated and information required.</a:t>
            </a:r>
          </a:p>
          <a:p>
            <a:r>
              <a:rPr lang="en-IN" sz="2800" dirty="0" smtClean="0">
                <a:solidFill>
                  <a:schemeClr val="tx1"/>
                </a:solidFill>
              </a:rPr>
              <a:t>It includes errors of incorrect editing, coding and/or descriptive summarization and inferences or the incorrect knowledge drawn from analysis.</a:t>
            </a:r>
          </a:p>
          <a:p>
            <a:r>
              <a:rPr lang="en-GB" sz="2800" b="1" dirty="0" smtClean="0"/>
              <a:t>Experimental Error</a:t>
            </a:r>
            <a:r>
              <a:rPr lang="en-GB" sz="2800" dirty="0" smtClean="0"/>
              <a:t>: </a:t>
            </a:r>
            <a:r>
              <a:rPr lang="en-IN" sz="2800" dirty="0">
                <a:solidFill>
                  <a:schemeClr val="tx1"/>
                </a:solidFill>
              </a:rPr>
              <a:t>The researcher attempts to measure the impact of one or more manipulated independent variable on some dependent variable while controlling the impact of exogenous variable.</a:t>
            </a:r>
          </a:p>
          <a:p>
            <a:r>
              <a:rPr lang="en-IN" sz="2800" dirty="0">
                <a:solidFill>
                  <a:schemeClr val="tx1"/>
                </a:solidFill>
              </a:rPr>
              <a:t>Unfortunately control over all the exogenous variable is not always possible which may lead to an inclusion of bias in the experiments.</a:t>
            </a:r>
          </a:p>
          <a:p>
            <a:endParaRPr lang="en-IN" sz="2800" dirty="0"/>
          </a:p>
        </p:txBody>
      </p:sp>
    </p:spTree>
    <p:extLst>
      <p:ext uri="{BB962C8B-B14F-4D97-AF65-F5344CB8AC3E}">
        <p14:creationId xmlns:p14="http://schemas.microsoft.com/office/powerpoint/2010/main" val="16610776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solidFill>
            <a:schemeClr val="accent6">
              <a:lumMod val="50000"/>
            </a:schemeClr>
          </a:solidFill>
        </p:spPr>
        <p:txBody>
          <a:bodyPr/>
          <a:lstStyle/>
          <a:p>
            <a:r>
              <a:rPr lang="en-GB" dirty="0" smtClean="0"/>
              <a:t>Errors in Selecting the Research Problems: Interview Studies Error</a:t>
            </a:r>
            <a:endParaRPr lang="en-IN" dirty="0"/>
          </a:p>
        </p:txBody>
      </p:sp>
      <p:sp>
        <p:nvSpPr>
          <p:cNvPr id="2" name="Content Placeholder 1"/>
          <p:cNvSpPr>
            <a:spLocks noGrp="1"/>
          </p:cNvSpPr>
          <p:nvPr>
            <p:ph idx="1"/>
          </p:nvPr>
        </p:nvSpPr>
        <p:spPr>
          <a:xfrm>
            <a:off x="3749997" y="894521"/>
            <a:ext cx="7928481" cy="5538801"/>
          </a:xfrm>
        </p:spPr>
        <p:txBody>
          <a:bodyPr>
            <a:normAutofit/>
          </a:bodyPr>
          <a:lstStyle/>
          <a:p>
            <a:r>
              <a:rPr lang="en-IN" sz="2800" b="1" dirty="0" smtClean="0">
                <a:solidFill>
                  <a:schemeClr val="tx1"/>
                </a:solidFill>
              </a:rPr>
              <a:t>Interview Study Error</a:t>
            </a:r>
            <a:r>
              <a:rPr lang="en-IN" sz="2800" dirty="0" smtClean="0">
                <a:solidFill>
                  <a:schemeClr val="tx1"/>
                </a:solidFill>
              </a:rPr>
              <a:t>: Not adequately planning the interview</a:t>
            </a:r>
          </a:p>
          <a:p>
            <a:r>
              <a:rPr lang="en-IN" sz="2800" dirty="0" smtClean="0">
                <a:solidFill>
                  <a:schemeClr val="tx1"/>
                </a:solidFill>
              </a:rPr>
              <a:t>Not conducting sufficient practice interviews to acquire needed skills.</a:t>
            </a:r>
          </a:p>
          <a:p>
            <a:r>
              <a:rPr lang="en-IN" sz="2800" dirty="0" smtClean="0">
                <a:solidFill>
                  <a:schemeClr val="tx1"/>
                </a:solidFill>
              </a:rPr>
              <a:t>Failing to establish safeguards against interviewer.</a:t>
            </a:r>
          </a:p>
          <a:p>
            <a:r>
              <a:rPr lang="en-IN" sz="2800" dirty="0" smtClean="0">
                <a:solidFill>
                  <a:schemeClr val="tx1"/>
                </a:solidFill>
              </a:rPr>
              <a:t>Using language in the interview that the respondents won’t understand.</a:t>
            </a:r>
          </a:p>
          <a:p>
            <a:r>
              <a:rPr lang="en-GB" sz="2800" b="1" dirty="0" smtClean="0">
                <a:solidFill>
                  <a:schemeClr val="tx1"/>
                </a:solidFill>
              </a:rPr>
              <a:t>Material Error</a:t>
            </a:r>
            <a:r>
              <a:rPr lang="en-GB" sz="2800" dirty="0" smtClean="0">
                <a:solidFill>
                  <a:schemeClr val="tx1"/>
                </a:solidFill>
              </a:rPr>
              <a:t>: </a:t>
            </a:r>
            <a:r>
              <a:rPr lang="en-IN" sz="2800" dirty="0">
                <a:solidFill>
                  <a:schemeClr val="tx1"/>
                </a:solidFill>
              </a:rPr>
              <a:t>Improper material (impure sample, contaminated culture)</a:t>
            </a:r>
          </a:p>
          <a:p>
            <a:r>
              <a:rPr lang="en-IN" sz="2800" dirty="0">
                <a:solidFill>
                  <a:schemeClr val="tx1"/>
                </a:solidFill>
              </a:rPr>
              <a:t>Improper procedure (violate experimental protocol, poor technical skill</a:t>
            </a:r>
            <a:r>
              <a:rPr lang="en-IN" sz="2800" dirty="0" smtClean="0">
                <a:solidFill>
                  <a:schemeClr val="tx1"/>
                </a:solidFill>
              </a:rPr>
              <a:t>)</a:t>
            </a:r>
            <a:endParaRPr lang="en-IN" sz="2800" dirty="0">
              <a:solidFill>
                <a:schemeClr val="tx1"/>
              </a:solidFill>
            </a:endParaRPr>
          </a:p>
          <a:p>
            <a:endParaRPr lang="en-IN" sz="2800" dirty="0">
              <a:solidFill>
                <a:schemeClr val="tx1"/>
              </a:solidFill>
            </a:endParaRPr>
          </a:p>
        </p:txBody>
      </p:sp>
    </p:spTree>
    <p:extLst>
      <p:ext uri="{BB962C8B-B14F-4D97-AF65-F5344CB8AC3E}">
        <p14:creationId xmlns:p14="http://schemas.microsoft.com/office/powerpoint/2010/main" val="689096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solidFill>
            <a:schemeClr val="accent6">
              <a:lumMod val="50000"/>
            </a:schemeClr>
          </a:solidFill>
        </p:spPr>
        <p:txBody>
          <a:bodyPr/>
          <a:lstStyle/>
          <a:p>
            <a:r>
              <a:rPr lang="en-GB" dirty="0" smtClean="0"/>
              <a:t>Errors in Selecting the Research Problems: Observational Error</a:t>
            </a:r>
            <a:endParaRPr lang="en-IN" dirty="0"/>
          </a:p>
        </p:txBody>
      </p:sp>
      <p:sp>
        <p:nvSpPr>
          <p:cNvPr id="2" name="Content Placeholder 1"/>
          <p:cNvSpPr>
            <a:spLocks noGrp="1"/>
          </p:cNvSpPr>
          <p:nvPr>
            <p:ph idx="1"/>
          </p:nvPr>
        </p:nvSpPr>
        <p:spPr>
          <a:xfrm>
            <a:off x="3769876" y="139147"/>
            <a:ext cx="7839027" cy="6798365"/>
          </a:xfrm>
        </p:spPr>
        <p:txBody>
          <a:bodyPr>
            <a:normAutofit/>
          </a:bodyPr>
          <a:lstStyle/>
          <a:p>
            <a:pPr>
              <a:lnSpc>
                <a:spcPct val="150000"/>
              </a:lnSpc>
            </a:pPr>
            <a:r>
              <a:rPr lang="en-IN" sz="2800" b="1" dirty="0" smtClean="0">
                <a:solidFill>
                  <a:schemeClr val="tx1"/>
                </a:solidFill>
                <a:latin typeface="Calibri" panose="020F0502020204030204" pitchFamily="34" charset="0"/>
                <a:ea typeface="Calibri" panose="020F0502020204030204" pitchFamily="34" charset="0"/>
                <a:cs typeface="Calibri" panose="020F0502020204030204" pitchFamily="34" charset="0"/>
              </a:rPr>
              <a:t>Observational Error</a:t>
            </a:r>
            <a:r>
              <a:rPr lang="en-IN" sz="28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 </a:t>
            </a:r>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Measurement Error (also called Observational Error) is the difference between a measured quantity and its true value. It includes random error (naturally occurring errors that are to be expected with any experiment) </a:t>
            </a:r>
            <a:r>
              <a:rPr lang="en-GB" sz="2800" dirty="0" err="1">
                <a:solidFill>
                  <a:schemeClr val="tx1"/>
                </a:solidFill>
                <a:latin typeface="Calibri" panose="020F0502020204030204" pitchFamily="34" charset="0"/>
                <a:ea typeface="Calibri" panose="020F0502020204030204" pitchFamily="34" charset="0"/>
                <a:cs typeface="Calibri" panose="020F0502020204030204" pitchFamily="34" charset="0"/>
              </a:rPr>
              <a:t>andsystematic</a:t>
            </a:r>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 error (caused by a </a:t>
            </a:r>
            <a:r>
              <a:rPr lang="en-GB" sz="2800" dirty="0" err="1">
                <a:solidFill>
                  <a:schemeClr val="tx1"/>
                </a:solidFill>
                <a:latin typeface="Calibri" panose="020F0502020204030204" pitchFamily="34" charset="0"/>
                <a:ea typeface="Calibri" panose="020F0502020204030204" pitchFamily="34" charset="0"/>
                <a:cs typeface="Calibri" panose="020F0502020204030204" pitchFamily="34" charset="0"/>
              </a:rPr>
              <a:t>mis</a:t>
            </a:r>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-calibrated instrument that affects </a:t>
            </a:r>
            <a:r>
              <a:rPr lang="en-GB" sz="2800" dirty="0" err="1">
                <a:solidFill>
                  <a:schemeClr val="tx1"/>
                </a:solidFill>
                <a:latin typeface="Calibri" panose="020F0502020204030204" pitchFamily="34" charset="0"/>
                <a:ea typeface="Calibri" panose="020F0502020204030204" pitchFamily="34" charset="0"/>
                <a:cs typeface="Calibri" panose="020F0502020204030204" pitchFamily="34" charset="0"/>
              </a:rPr>
              <a:t>allmeasurements</a:t>
            </a:r>
            <a:r>
              <a:rPr lang="en-GB" sz="28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2859701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sz="2800" b="1" dirty="0">
                <a:latin typeface="Calibri" panose="020F0502020204030204" pitchFamily="34" charset="0"/>
                <a:ea typeface="Calibri" panose="020F0502020204030204" pitchFamily="34" charset="0"/>
                <a:cs typeface="Calibri" panose="020F0502020204030204" pitchFamily="34" charset="0"/>
              </a:rPr>
              <a:t>Conceptual Error</a:t>
            </a:r>
            <a:r>
              <a:rPr lang="en-GB" sz="2800" dirty="0">
                <a:latin typeface="Calibri" panose="020F0502020204030204" pitchFamily="34" charset="0"/>
                <a:ea typeface="Calibri" panose="020F0502020204030204" pitchFamily="34" charset="0"/>
                <a:cs typeface="Calibri" panose="020F0502020204030204" pitchFamily="34" charset="0"/>
              </a:rPr>
              <a:t>: Inappropriate statistical model</a:t>
            </a:r>
          </a:p>
          <a:p>
            <a:r>
              <a:rPr lang="en-GB" sz="2800" dirty="0">
                <a:latin typeface="Calibri" panose="020F0502020204030204" pitchFamily="34" charset="0"/>
                <a:ea typeface="Calibri" panose="020F0502020204030204" pitchFamily="34" charset="0"/>
                <a:cs typeface="Calibri" panose="020F0502020204030204" pitchFamily="34" charset="0"/>
              </a:rPr>
              <a:t>Inappropriate specification of model from theory</a:t>
            </a:r>
          </a:p>
          <a:p>
            <a:r>
              <a:rPr lang="en-GB" sz="2800" dirty="0">
                <a:latin typeface="Calibri" panose="020F0502020204030204" pitchFamily="34" charset="0"/>
                <a:ea typeface="Calibri" panose="020F0502020204030204" pitchFamily="34" charset="0"/>
                <a:cs typeface="Calibri" panose="020F0502020204030204" pitchFamily="34" charset="0"/>
              </a:rPr>
              <a:t>Wrong assumptions or boundary conditions.</a:t>
            </a:r>
          </a:p>
          <a:p>
            <a:r>
              <a:rPr lang="en-GB" sz="2800" dirty="0">
                <a:latin typeface="Calibri" panose="020F0502020204030204" pitchFamily="34" charset="0"/>
                <a:ea typeface="Calibri" panose="020F0502020204030204" pitchFamily="34" charset="0"/>
                <a:cs typeface="Calibri" panose="020F0502020204030204" pitchFamily="34" charset="0"/>
              </a:rPr>
              <a:t>Incomplete theory, lack of alternative explanations</a:t>
            </a:r>
          </a:p>
          <a:p>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4" name="Title 1"/>
          <p:cNvSpPr>
            <a:spLocks noGrp="1"/>
          </p:cNvSpPr>
          <p:nvPr>
            <p:ph type="title"/>
          </p:nvPr>
        </p:nvSpPr>
        <p:spPr>
          <a:solidFill>
            <a:schemeClr val="accent6">
              <a:lumMod val="50000"/>
            </a:schemeClr>
          </a:solidFill>
        </p:spPr>
        <p:txBody>
          <a:bodyPr/>
          <a:lstStyle/>
          <a:p>
            <a:r>
              <a:rPr lang="en-GB" dirty="0" smtClean="0"/>
              <a:t>Errors in Selecting the Research Problems: Observational Error</a:t>
            </a:r>
            <a:endParaRPr lang="en-IN" dirty="0"/>
          </a:p>
        </p:txBody>
      </p:sp>
    </p:spTree>
    <p:extLst>
      <p:ext uri="{BB962C8B-B14F-4D97-AF65-F5344CB8AC3E}">
        <p14:creationId xmlns:p14="http://schemas.microsoft.com/office/powerpoint/2010/main" val="19690661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solidFill>
            <a:schemeClr val="accent6">
              <a:lumMod val="50000"/>
            </a:schemeClr>
          </a:solidFill>
        </p:spPr>
        <p:txBody>
          <a:bodyPr/>
          <a:lstStyle/>
          <a:p>
            <a:r>
              <a:rPr lang="en-GB" dirty="0" smtClean="0"/>
              <a:t>Errors in Selecting the Research Problems</a:t>
            </a:r>
            <a:endParaRPr lang="en-IN" dirty="0"/>
          </a:p>
        </p:txBody>
      </p:sp>
      <p:sp>
        <p:nvSpPr>
          <p:cNvPr id="2" name="Content Placeholder 1"/>
          <p:cNvSpPr>
            <a:spLocks noGrp="1"/>
          </p:cNvSpPr>
          <p:nvPr>
            <p:ph idx="1"/>
          </p:nvPr>
        </p:nvSpPr>
        <p:spPr>
          <a:xfrm>
            <a:off x="3869268" y="864108"/>
            <a:ext cx="7242680" cy="5120640"/>
          </a:xfrm>
        </p:spPr>
        <p:txBody>
          <a:bodyPr>
            <a:normAutofit/>
          </a:bodyPr>
          <a:lstStyle/>
          <a:p>
            <a:r>
              <a:rPr lang="en-IN" sz="2800" b="1" dirty="0" smtClean="0">
                <a:solidFill>
                  <a:schemeClr val="tx1"/>
                </a:solidFill>
              </a:rPr>
              <a:t>Discursive Error</a:t>
            </a:r>
            <a:r>
              <a:rPr lang="en-IN" sz="2800" dirty="0" smtClean="0">
                <a:solidFill>
                  <a:schemeClr val="tx1"/>
                </a:solidFill>
              </a:rPr>
              <a:t>: Communication failures: incomplete reporting, translation hurdles</a:t>
            </a:r>
          </a:p>
          <a:p>
            <a:r>
              <a:rPr lang="en-IN" sz="2800" dirty="0" smtClean="0">
                <a:solidFill>
                  <a:schemeClr val="tx1"/>
                </a:solidFill>
              </a:rPr>
              <a:t>Public misconception of scientific results and misunderstanding of science (poor science education, poor science journalism, etc.)</a:t>
            </a:r>
            <a:endParaRPr lang="en-IN" sz="2800" dirty="0">
              <a:solidFill>
                <a:schemeClr val="tx1"/>
              </a:solidFill>
            </a:endParaRPr>
          </a:p>
        </p:txBody>
      </p:sp>
    </p:spTree>
    <p:extLst>
      <p:ext uri="{BB962C8B-B14F-4D97-AF65-F5344CB8AC3E}">
        <p14:creationId xmlns:p14="http://schemas.microsoft.com/office/powerpoint/2010/main" val="22925381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solidFill>
            <a:schemeClr val="accent6">
              <a:lumMod val="50000"/>
            </a:schemeClr>
          </a:solidFill>
        </p:spPr>
        <p:txBody>
          <a:bodyPr/>
          <a:lstStyle/>
          <a:p>
            <a:r>
              <a:rPr lang="en-GB" dirty="0" smtClean="0"/>
              <a:t>Basic Approaches to minimize the errors</a:t>
            </a:r>
            <a:endParaRPr lang="en-IN" dirty="0"/>
          </a:p>
        </p:txBody>
      </p:sp>
      <p:sp>
        <p:nvSpPr>
          <p:cNvPr id="4" name="Rectangle 3"/>
          <p:cNvSpPr/>
          <p:nvPr/>
        </p:nvSpPr>
        <p:spPr>
          <a:xfrm>
            <a:off x="183345" y="938456"/>
            <a:ext cx="869149" cy="1323439"/>
          </a:xfrm>
          <a:prstGeom prst="rect">
            <a:avLst/>
          </a:prstGeom>
        </p:spPr>
        <p:txBody>
          <a:bodyPr wrap="none">
            <a:spAutoFit/>
          </a:bodyPr>
          <a:lstStyle/>
          <a:p>
            <a:r>
              <a:rPr lang="en-GB" sz="8000" dirty="0" smtClean="0">
                <a:solidFill>
                  <a:srgbClr val="00B0F0"/>
                </a:solidFill>
                <a:latin typeface="Arial Black" panose="020B0A04020102020204" pitchFamily="34" charset="0"/>
              </a:rPr>
              <a:t>6</a:t>
            </a:r>
            <a:endParaRPr lang="en-IN" sz="8000" dirty="0">
              <a:solidFill>
                <a:srgbClr val="00B0F0"/>
              </a:solidFill>
              <a:latin typeface="Arial Black" panose="020B0A04020102020204" pitchFamily="34" charset="0"/>
            </a:endParaRPr>
          </a:p>
        </p:txBody>
      </p:sp>
      <p:sp>
        <p:nvSpPr>
          <p:cNvPr id="3" name="Rectangle 2"/>
          <p:cNvSpPr/>
          <p:nvPr/>
        </p:nvSpPr>
        <p:spPr>
          <a:xfrm>
            <a:off x="3952460" y="1123839"/>
            <a:ext cx="6486083" cy="4031873"/>
          </a:xfrm>
          <a:prstGeom prst="rect">
            <a:avLst/>
          </a:prstGeom>
        </p:spPr>
        <p:txBody>
          <a:bodyPr wrap="square">
            <a:spAutoFit/>
          </a:bodyPr>
          <a:lstStyle/>
          <a:p>
            <a:r>
              <a:rPr lang="en-GB" sz="3200" dirty="0">
                <a:solidFill>
                  <a:srgbClr val="001D35"/>
                </a:solidFill>
                <a:latin typeface="Google Sans"/>
              </a:rPr>
              <a:t>To minimize research error, use proper, randomized, and stratified sampling techniques to ensure your sample accurately represents the population, increase the sample size to improve accuracy, and carefully design your survey questions and methodology. </a:t>
            </a:r>
            <a:endParaRPr lang="en-IN" sz="3200" dirty="0"/>
          </a:p>
        </p:txBody>
      </p:sp>
    </p:spTree>
    <p:extLst>
      <p:ext uri="{BB962C8B-B14F-4D97-AF65-F5344CB8AC3E}">
        <p14:creationId xmlns:p14="http://schemas.microsoft.com/office/powerpoint/2010/main" val="376386927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8087" y="168965"/>
            <a:ext cx="8010939" cy="6410739"/>
          </a:xfrm>
        </p:spPr>
        <p:txBody>
          <a:bodyPr>
            <a:noAutofit/>
          </a:bodyPr>
          <a:lstStyle/>
          <a:p>
            <a:r>
              <a:rPr lang="en-GB" sz="2400" b="1" dirty="0" smtClean="0"/>
              <a:t>Large Sample Size : </a:t>
            </a:r>
            <a:r>
              <a:rPr lang="en-GB" sz="2400" dirty="0" smtClean="0"/>
              <a:t>A </a:t>
            </a:r>
            <a:r>
              <a:rPr lang="en-GB" sz="2400" dirty="0"/>
              <a:t>larger sample size will get you closer to the true population and reduce the potential for error.</a:t>
            </a:r>
          </a:p>
          <a:p>
            <a:r>
              <a:rPr lang="en-GB" sz="2400" b="1" dirty="0"/>
              <a:t>Ensure </a:t>
            </a:r>
            <a:r>
              <a:rPr lang="en-GB" sz="2400" b="1" dirty="0" smtClean="0"/>
              <a:t>Representation: </a:t>
            </a:r>
            <a:r>
              <a:rPr lang="en-GB" sz="2400" dirty="0" smtClean="0"/>
              <a:t>Make </a:t>
            </a:r>
            <a:r>
              <a:rPr lang="en-GB" sz="2400" dirty="0"/>
              <a:t>sure your larger sample includes fair representation of all demographic groups to avoid bias.</a:t>
            </a:r>
          </a:p>
          <a:p>
            <a:r>
              <a:rPr lang="en-GB" sz="2400" b="1" dirty="0"/>
              <a:t>Use Appropriate Sampling </a:t>
            </a:r>
            <a:r>
              <a:rPr lang="en-GB" sz="2400" b="1" dirty="0" smtClean="0"/>
              <a:t>Techniques</a:t>
            </a:r>
            <a:r>
              <a:rPr lang="en-GB" sz="2400" dirty="0" smtClean="0"/>
              <a:t>:</a:t>
            </a:r>
            <a:endParaRPr lang="en-GB" sz="2400" dirty="0"/>
          </a:p>
          <a:p>
            <a:r>
              <a:rPr lang="en-GB" sz="2400" i="1" u="sng" dirty="0"/>
              <a:t>Random </a:t>
            </a:r>
            <a:r>
              <a:rPr lang="en-GB" sz="2400" i="1" u="sng" dirty="0" smtClean="0"/>
              <a:t>Sampling</a:t>
            </a:r>
            <a:r>
              <a:rPr lang="en-GB" sz="2400" b="1" dirty="0" smtClean="0"/>
              <a:t>: </a:t>
            </a:r>
            <a:r>
              <a:rPr lang="en-GB" sz="2400" dirty="0" smtClean="0"/>
              <a:t>Implement </a:t>
            </a:r>
            <a:r>
              <a:rPr lang="en-GB" sz="2400" dirty="0"/>
              <a:t>a random sampling method, such as simple random sampling, to give every member of the population an equal chance of being chosen for your study. </a:t>
            </a:r>
          </a:p>
          <a:p>
            <a:r>
              <a:rPr lang="en-GB" sz="2400" i="1" u="sng" dirty="0"/>
              <a:t>Stratified </a:t>
            </a:r>
            <a:r>
              <a:rPr lang="en-GB" sz="2400" i="1" u="sng" dirty="0" smtClean="0"/>
              <a:t>Sampling</a:t>
            </a:r>
            <a:r>
              <a:rPr lang="en-GB" sz="2400" b="1" dirty="0" smtClean="0"/>
              <a:t>: </a:t>
            </a:r>
            <a:r>
              <a:rPr lang="en-GB" sz="2400" dirty="0" smtClean="0"/>
              <a:t>Divide </a:t>
            </a:r>
            <a:r>
              <a:rPr lang="en-GB" sz="2400" dirty="0"/>
              <a:t>your population into smaller, meaningful groups (strata) and then sample from each group proportionally to their size in the population. </a:t>
            </a:r>
            <a:endParaRPr lang="en-IN" sz="2400" dirty="0"/>
          </a:p>
        </p:txBody>
      </p:sp>
      <p:sp>
        <p:nvSpPr>
          <p:cNvPr id="4" name="Title 1"/>
          <p:cNvSpPr>
            <a:spLocks noGrp="1"/>
          </p:cNvSpPr>
          <p:nvPr>
            <p:ph type="title"/>
          </p:nvPr>
        </p:nvSpPr>
        <p:spPr>
          <a:solidFill>
            <a:schemeClr val="accent6">
              <a:lumMod val="50000"/>
            </a:schemeClr>
          </a:solidFill>
        </p:spPr>
        <p:txBody>
          <a:bodyPr/>
          <a:lstStyle/>
          <a:p>
            <a:r>
              <a:rPr lang="en-GB" dirty="0" smtClean="0"/>
              <a:t>Basic Approaches to minimize the errors</a:t>
            </a:r>
            <a:endParaRPr lang="en-IN" dirty="0"/>
          </a:p>
        </p:txBody>
      </p:sp>
    </p:spTree>
    <p:extLst>
      <p:ext uri="{BB962C8B-B14F-4D97-AF65-F5344CB8AC3E}">
        <p14:creationId xmlns:p14="http://schemas.microsoft.com/office/powerpoint/2010/main" val="1552503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smtClean="0"/>
              <a:t>Research Methodology &amp; IPR</a:t>
            </a:r>
            <a:endParaRPr lang="en-IN" b="1" dirty="0"/>
          </a:p>
        </p:txBody>
      </p:sp>
      <p:sp>
        <p:nvSpPr>
          <p:cNvPr id="4" name="Oval 3"/>
          <p:cNvSpPr/>
          <p:nvPr/>
        </p:nvSpPr>
        <p:spPr>
          <a:xfrm>
            <a:off x="3806684" y="188844"/>
            <a:ext cx="2504663" cy="1490869"/>
          </a:xfrm>
          <a:prstGeom prst="ellipse">
            <a:avLst/>
          </a:prstGeom>
          <a:solidFill>
            <a:schemeClr val="tx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smtClean="0"/>
              <a:t>Introduction to Research and Research Philosophy</a:t>
            </a:r>
            <a:endParaRPr lang="en-IN" b="1" dirty="0"/>
          </a:p>
        </p:txBody>
      </p:sp>
      <p:sp>
        <p:nvSpPr>
          <p:cNvPr id="5" name="TextBox 4"/>
          <p:cNvSpPr txBox="1"/>
          <p:nvPr/>
        </p:nvSpPr>
        <p:spPr>
          <a:xfrm>
            <a:off x="7265767" y="693309"/>
            <a:ext cx="2037522" cy="369332"/>
          </a:xfrm>
          <a:prstGeom prst="rect">
            <a:avLst/>
          </a:prstGeom>
          <a:solidFill>
            <a:schemeClr val="accent6">
              <a:lumMod val="75000"/>
            </a:schemeClr>
          </a:solidFill>
          <a:ln w="38100">
            <a:solidFill>
              <a:schemeClr val="tx1"/>
            </a:solidFill>
          </a:ln>
        </p:spPr>
        <p:txBody>
          <a:bodyPr wrap="square" rtlCol="0">
            <a:spAutoFit/>
          </a:bodyPr>
          <a:lstStyle/>
          <a:p>
            <a:r>
              <a:rPr lang="en-GB" dirty="0" smtClean="0">
                <a:solidFill>
                  <a:schemeClr val="bg1"/>
                </a:solidFill>
              </a:rPr>
              <a:t>Research Onion</a:t>
            </a:r>
            <a:endParaRPr lang="en-IN" dirty="0">
              <a:solidFill>
                <a:schemeClr val="bg1"/>
              </a:solidFill>
            </a:endParaRPr>
          </a:p>
        </p:txBody>
      </p:sp>
      <p:sp>
        <p:nvSpPr>
          <p:cNvPr id="6" name="Oval 5"/>
          <p:cNvSpPr/>
          <p:nvPr/>
        </p:nvSpPr>
        <p:spPr>
          <a:xfrm>
            <a:off x="3806685" y="1808922"/>
            <a:ext cx="2405269" cy="1361661"/>
          </a:xfrm>
          <a:prstGeom prst="ellipse">
            <a:avLst/>
          </a:prstGeom>
          <a:solidFill>
            <a:schemeClr val="accent2">
              <a:lumMod val="5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smtClean="0"/>
              <a:t>Data Collection and Interpretation</a:t>
            </a:r>
            <a:endParaRPr lang="en-IN" b="1" dirty="0"/>
          </a:p>
        </p:txBody>
      </p:sp>
      <p:sp>
        <p:nvSpPr>
          <p:cNvPr id="7" name="TextBox 6"/>
          <p:cNvSpPr txBox="1"/>
          <p:nvPr/>
        </p:nvSpPr>
        <p:spPr>
          <a:xfrm>
            <a:off x="7241097" y="1335697"/>
            <a:ext cx="2540054" cy="369332"/>
          </a:xfrm>
          <a:prstGeom prst="rect">
            <a:avLst/>
          </a:prstGeom>
          <a:solidFill>
            <a:schemeClr val="accent5">
              <a:lumMod val="40000"/>
              <a:lumOff val="60000"/>
            </a:schemeClr>
          </a:solidFill>
          <a:ln w="38100">
            <a:solidFill>
              <a:schemeClr val="tx1"/>
            </a:solidFill>
          </a:ln>
        </p:spPr>
        <p:txBody>
          <a:bodyPr wrap="none" rtlCol="0">
            <a:spAutoFit/>
          </a:bodyPr>
          <a:lstStyle/>
          <a:p>
            <a:r>
              <a:rPr lang="en-GB" dirty="0" smtClean="0"/>
              <a:t>Data Collection Methods</a:t>
            </a:r>
            <a:endParaRPr lang="en-IN" dirty="0"/>
          </a:p>
        </p:txBody>
      </p:sp>
      <p:sp>
        <p:nvSpPr>
          <p:cNvPr id="8" name="TextBox 7"/>
          <p:cNvSpPr txBox="1"/>
          <p:nvPr/>
        </p:nvSpPr>
        <p:spPr>
          <a:xfrm>
            <a:off x="7241097" y="1875761"/>
            <a:ext cx="3257110" cy="369332"/>
          </a:xfrm>
          <a:prstGeom prst="rect">
            <a:avLst/>
          </a:prstGeom>
          <a:solidFill>
            <a:schemeClr val="accent5">
              <a:lumMod val="40000"/>
              <a:lumOff val="60000"/>
            </a:schemeClr>
          </a:solidFill>
          <a:ln w="38100">
            <a:solidFill>
              <a:schemeClr val="tx1"/>
            </a:solidFill>
          </a:ln>
        </p:spPr>
        <p:txBody>
          <a:bodyPr wrap="none" rtlCol="0">
            <a:spAutoFit/>
          </a:bodyPr>
          <a:lstStyle/>
          <a:p>
            <a:r>
              <a:rPr lang="en-GB" dirty="0" smtClean="0"/>
              <a:t>Data Analysis and Interpretation</a:t>
            </a:r>
            <a:endParaRPr lang="en-IN" dirty="0"/>
          </a:p>
        </p:txBody>
      </p:sp>
      <p:sp>
        <p:nvSpPr>
          <p:cNvPr id="9" name="Oval 8"/>
          <p:cNvSpPr/>
          <p:nvPr/>
        </p:nvSpPr>
        <p:spPr>
          <a:xfrm>
            <a:off x="3917854" y="3821272"/>
            <a:ext cx="2305878" cy="1302026"/>
          </a:xfrm>
          <a:prstGeom prst="ellipse">
            <a:avLst/>
          </a:prstGeom>
          <a:solidFill>
            <a:schemeClr val="accent1">
              <a:lumMod val="5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smtClean="0"/>
              <a:t>Literature Review and Paper writing</a:t>
            </a:r>
            <a:endParaRPr lang="en-IN" b="1" dirty="0"/>
          </a:p>
        </p:txBody>
      </p:sp>
      <p:sp>
        <p:nvSpPr>
          <p:cNvPr id="10" name="Oval 9"/>
          <p:cNvSpPr/>
          <p:nvPr/>
        </p:nvSpPr>
        <p:spPr>
          <a:xfrm>
            <a:off x="3831532" y="5411857"/>
            <a:ext cx="2355573" cy="1272209"/>
          </a:xfrm>
          <a:prstGeom prst="ellipse">
            <a:avLst/>
          </a:prstGeom>
          <a:solidFill>
            <a:srgbClr val="002060"/>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smtClean="0"/>
              <a:t>Intellectual Property Right</a:t>
            </a:r>
            <a:endParaRPr lang="en-IN" b="1" dirty="0"/>
          </a:p>
        </p:txBody>
      </p:sp>
      <p:sp>
        <p:nvSpPr>
          <p:cNvPr id="11" name="TextBox 10"/>
          <p:cNvSpPr txBox="1"/>
          <p:nvPr/>
        </p:nvSpPr>
        <p:spPr>
          <a:xfrm>
            <a:off x="7241097" y="2421874"/>
            <a:ext cx="4522813" cy="1477328"/>
          </a:xfrm>
          <a:prstGeom prst="rect">
            <a:avLst/>
          </a:prstGeom>
          <a:solidFill>
            <a:schemeClr val="accent5">
              <a:lumMod val="40000"/>
              <a:lumOff val="60000"/>
            </a:schemeClr>
          </a:solidFill>
          <a:ln w="38100">
            <a:solidFill>
              <a:schemeClr val="tx1"/>
            </a:solidFill>
          </a:ln>
        </p:spPr>
        <p:txBody>
          <a:bodyPr wrap="square" rtlCol="0">
            <a:spAutoFit/>
          </a:bodyPr>
          <a:lstStyle/>
          <a:p>
            <a:r>
              <a:rPr lang="en-GB" dirty="0" smtClean="0"/>
              <a:t>Basic Statistics, z-test, t-test, chi-square test,</a:t>
            </a:r>
          </a:p>
          <a:p>
            <a:r>
              <a:rPr lang="en-GB" dirty="0" smtClean="0"/>
              <a:t>Hypothesis testing, parametric and nonparametric </a:t>
            </a:r>
            <a:r>
              <a:rPr lang="en-GB" dirty="0" err="1" smtClean="0"/>
              <a:t>testing.correlation</a:t>
            </a:r>
            <a:r>
              <a:rPr lang="en-GB" dirty="0" smtClean="0"/>
              <a:t> and regression, </a:t>
            </a:r>
          </a:p>
          <a:p>
            <a:r>
              <a:rPr lang="en-GB" dirty="0" smtClean="0"/>
              <a:t>ANOVA, MANOVA</a:t>
            </a:r>
            <a:endParaRPr lang="en-IN" dirty="0"/>
          </a:p>
        </p:txBody>
      </p:sp>
      <p:sp>
        <p:nvSpPr>
          <p:cNvPr id="12" name="TextBox 11"/>
          <p:cNvSpPr txBox="1"/>
          <p:nvPr/>
        </p:nvSpPr>
        <p:spPr>
          <a:xfrm>
            <a:off x="7198898" y="4058181"/>
            <a:ext cx="4204252" cy="923330"/>
          </a:xfrm>
          <a:prstGeom prst="rect">
            <a:avLst/>
          </a:prstGeom>
          <a:solidFill>
            <a:schemeClr val="accent2">
              <a:lumMod val="60000"/>
              <a:lumOff val="40000"/>
            </a:schemeClr>
          </a:solidFill>
          <a:ln w="38100">
            <a:solidFill>
              <a:schemeClr val="tx1"/>
            </a:solidFill>
          </a:ln>
        </p:spPr>
        <p:txBody>
          <a:bodyPr wrap="square" rtlCol="0">
            <a:spAutoFit/>
          </a:bodyPr>
          <a:lstStyle/>
          <a:p>
            <a:r>
              <a:rPr lang="en-GB" dirty="0" smtClean="0"/>
              <a:t>Literature review, preparation of review paper, Bibliometric Analysis Using Bibexcel, Vosviewer, R-shiny</a:t>
            </a:r>
            <a:endParaRPr lang="en-IN" dirty="0"/>
          </a:p>
        </p:txBody>
      </p:sp>
      <p:sp>
        <p:nvSpPr>
          <p:cNvPr id="13" name="TextBox 12"/>
          <p:cNvSpPr txBox="1"/>
          <p:nvPr/>
        </p:nvSpPr>
        <p:spPr>
          <a:xfrm>
            <a:off x="7198898" y="5586296"/>
            <a:ext cx="4208781" cy="923330"/>
          </a:xfrm>
          <a:prstGeom prst="rect">
            <a:avLst/>
          </a:prstGeom>
          <a:solidFill>
            <a:schemeClr val="accent4">
              <a:lumMod val="40000"/>
              <a:lumOff val="60000"/>
            </a:schemeClr>
          </a:solidFill>
          <a:ln w="38100">
            <a:solidFill>
              <a:schemeClr val="tx1"/>
            </a:solidFill>
          </a:ln>
        </p:spPr>
        <p:txBody>
          <a:bodyPr wrap="none" rtlCol="0">
            <a:spAutoFit/>
          </a:bodyPr>
          <a:lstStyle/>
          <a:p>
            <a:r>
              <a:rPr lang="en-GB" dirty="0" smtClean="0"/>
              <a:t>Patent, Copyrights, Industrial Design, </a:t>
            </a:r>
          </a:p>
          <a:p>
            <a:r>
              <a:rPr lang="en-GB" dirty="0" smtClean="0"/>
              <a:t>Trademark, trade secret, IPR in Software, </a:t>
            </a:r>
          </a:p>
          <a:p>
            <a:r>
              <a:rPr lang="en-GB" dirty="0" smtClean="0"/>
              <a:t>Computer and Biotechnology Case studies</a:t>
            </a:r>
            <a:endParaRPr lang="en-IN" dirty="0"/>
          </a:p>
        </p:txBody>
      </p:sp>
      <p:cxnSp>
        <p:nvCxnSpPr>
          <p:cNvPr id="15" name="Straight Arrow Connector 14"/>
          <p:cNvCxnSpPr>
            <a:stCxn id="4" idx="6"/>
          </p:cNvCxnSpPr>
          <p:nvPr/>
        </p:nvCxnSpPr>
        <p:spPr>
          <a:xfrm flipV="1">
            <a:off x="6311347" y="934278"/>
            <a:ext cx="929750"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6" idx="6"/>
            <a:endCxn id="7" idx="1"/>
          </p:cNvCxnSpPr>
          <p:nvPr/>
        </p:nvCxnSpPr>
        <p:spPr>
          <a:xfrm flipV="1">
            <a:off x="6211954" y="1520363"/>
            <a:ext cx="1029143" cy="969390"/>
          </a:xfrm>
          <a:prstGeom prst="bentConnector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endCxn id="8" idx="1"/>
          </p:cNvCxnSpPr>
          <p:nvPr/>
        </p:nvCxnSpPr>
        <p:spPr>
          <a:xfrm flipV="1">
            <a:off x="6726525" y="2060427"/>
            <a:ext cx="514572" cy="819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p:cNvCxnSpPr>
          <p:nvPr/>
        </p:nvCxnSpPr>
        <p:spPr>
          <a:xfrm>
            <a:off x="8869652" y="2245093"/>
            <a:ext cx="0" cy="17678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9" idx="6"/>
          </p:cNvCxnSpPr>
          <p:nvPr/>
        </p:nvCxnSpPr>
        <p:spPr>
          <a:xfrm>
            <a:off x="6223732" y="4472285"/>
            <a:ext cx="1017365" cy="724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0" idx="6"/>
            <a:endCxn id="13" idx="1"/>
          </p:cNvCxnSpPr>
          <p:nvPr/>
        </p:nvCxnSpPr>
        <p:spPr>
          <a:xfrm flipV="1">
            <a:off x="6187105" y="6047961"/>
            <a:ext cx="1011793"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0" y="552322"/>
            <a:ext cx="1013791" cy="1323439"/>
          </a:xfrm>
          <a:prstGeom prst="rect">
            <a:avLst/>
          </a:prstGeom>
          <a:noFill/>
        </p:spPr>
        <p:txBody>
          <a:bodyPr wrap="square" rtlCol="0">
            <a:spAutoFit/>
          </a:bodyPr>
          <a:lstStyle/>
          <a:p>
            <a:r>
              <a:rPr lang="en-GB" sz="8000" dirty="0" smtClean="0">
                <a:latin typeface="Arial Black" panose="020B0A04020102020204" pitchFamily="34" charset="0"/>
              </a:rPr>
              <a:t>1</a:t>
            </a:r>
            <a:endParaRPr lang="en-IN" sz="8000" dirty="0">
              <a:latin typeface="Arial Black" panose="020B0A04020102020204" pitchFamily="34" charset="0"/>
            </a:endParaRPr>
          </a:p>
        </p:txBody>
      </p:sp>
    </p:spTree>
    <p:extLst>
      <p:ext uri="{BB962C8B-B14F-4D97-AF65-F5344CB8AC3E}">
        <p14:creationId xmlns:p14="http://schemas.microsoft.com/office/powerpoint/2010/main" val="263490282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69267" y="496957"/>
            <a:ext cx="7640245" cy="5487791"/>
          </a:xfrm>
        </p:spPr>
        <p:txBody>
          <a:bodyPr>
            <a:noAutofit/>
          </a:bodyPr>
          <a:lstStyle/>
          <a:p>
            <a:pPr fontAlgn="ctr"/>
            <a:r>
              <a:rPr lang="en-GB" sz="2400" i="1" u="sng" dirty="0"/>
              <a:t>Systematic </a:t>
            </a:r>
            <a:r>
              <a:rPr lang="en-GB" sz="2400" i="1" u="sng" dirty="0" smtClean="0"/>
              <a:t>Sampling</a:t>
            </a:r>
            <a:r>
              <a:rPr lang="en-GB" sz="2400" b="1" dirty="0" smtClean="0"/>
              <a:t>: </a:t>
            </a:r>
            <a:r>
              <a:rPr lang="en-GB" sz="2400" dirty="0" smtClean="0"/>
              <a:t>Select </a:t>
            </a:r>
            <a:r>
              <a:rPr lang="en-GB" sz="2400" dirty="0"/>
              <a:t>samples systematically by choosing every nth member from a list of the population. </a:t>
            </a:r>
          </a:p>
          <a:p>
            <a:r>
              <a:rPr lang="en-GB" sz="2400" b="1" dirty="0"/>
              <a:t>Improve Study Design and Execution</a:t>
            </a:r>
          </a:p>
          <a:p>
            <a:r>
              <a:rPr lang="en-GB" sz="2400" i="1" u="sng" dirty="0"/>
              <a:t>Understand Your </a:t>
            </a:r>
            <a:r>
              <a:rPr lang="en-GB" sz="2400" i="1" u="sng" dirty="0" smtClean="0"/>
              <a:t>Population</a:t>
            </a:r>
            <a:r>
              <a:rPr lang="en-GB" sz="2400" b="1" dirty="0" smtClean="0"/>
              <a:t>: </a:t>
            </a:r>
            <a:r>
              <a:rPr lang="en-GB" sz="2400" dirty="0" smtClean="0"/>
              <a:t>Gain </a:t>
            </a:r>
            <a:r>
              <a:rPr lang="en-GB" sz="2400" dirty="0"/>
              <a:t>a deep understanding of your population's demographics and characteristics to create a representative sample. </a:t>
            </a:r>
          </a:p>
          <a:p>
            <a:r>
              <a:rPr lang="en-GB" sz="2400" i="1" u="sng" dirty="0"/>
              <a:t>Use Representative </a:t>
            </a:r>
            <a:r>
              <a:rPr lang="en-GB" sz="2400" i="1" u="sng" dirty="0" smtClean="0"/>
              <a:t>Samples</a:t>
            </a:r>
            <a:r>
              <a:rPr lang="en-GB" sz="2400" b="1" dirty="0" smtClean="0"/>
              <a:t>: </a:t>
            </a:r>
            <a:r>
              <a:rPr lang="en-GB" sz="2400" dirty="0" smtClean="0"/>
              <a:t>Be </a:t>
            </a:r>
            <a:r>
              <a:rPr lang="en-GB" sz="2400" dirty="0"/>
              <a:t>sure that the sample you select accurately reflects the entire population being studied. </a:t>
            </a:r>
          </a:p>
          <a:p>
            <a:r>
              <a:rPr lang="en-GB" sz="2400" b="1" dirty="0"/>
              <a:t>Pilot </a:t>
            </a:r>
            <a:r>
              <a:rPr lang="en-GB" sz="2400" b="1" dirty="0" smtClean="0"/>
              <a:t>Testing: </a:t>
            </a:r>
            <a:r>
              <a:rPr lang="en-GB" sz="2400" dirty="0" smtClean="0"/>
              <a:t>Conduct </a:t>
            </a:r>
            <a:r>
              <a:rPr lang="en-GB" sz="2400" dirty="0"/>
              <a:t>a pilot study to identify potential issues and improve survey questions before the main research begins. </a:t>
            </a:r>
            <a:endParaRPr lang="en-IN" sz="2400" dirty="0"/>
          </a:p>
        </p:txBody>
      </p:sp>
      <p:sp>
        <p:nvSpPr>
          <p:cNvPr id="4" name="Title 1"/>
          <p:cNvSpPr>
            <a:spLocks noGrp="1"/>
          </p:cNvSpPr>
          <p:nvPr>
            <p:ph type="title"/>
          </p:nvPr>
        </p:nvSpPr>
        <p:spPr>
          <a:solidFill>
            <a:schemeClr val="accent6">
              <a:lumMod val="50000"/>
            </a:schemeClr>
          </a:solidFill>
        </p:spPr>
        <p:txBody>
          <a:bodyPr/>
          <a:lstStyle/>
          <a:p>
            <a:r>
              <a:rPr lang="en-GB" dirty="0" smtClean="0"/>
              <a:t>Basic Approaches to minimize the errors</a:t>
            </a:r>
            <a:endParaRPr lang="en-IN" dirty="0"/>
          </a:p>
        </p:txBody>
      </p:sp>
    </p:spTree>
    <p:extLst>
      <p:ext uri="{BB962C8B-B14F-4D97-AF65-F5344CB8AC3E}">
        <p14:creationId xmlns:p14="http://schemas.microsoft.com/office/powerpoint/2010/main" val="8471205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GB" sz="2800" b="1" dirty="0"/>
              <a:t>Collaborate with Experts: </a:t>
            </a:r>
            <a:r>
              <a:rPr lang="en-GB" sz="2800" dirty="0"/>
              <a:t>Work with experienced researchers to understand sampling techniques and methodologies relevant to your project. </a:t>
            </a:r>
          </a:p>
          <a:p>
            <a:r>
              <a:rPr lang="en-GB" sz="2800" b="1" dirty="0"/>
              <a:t>Replicate and Validate: </a:t>
            </a:r>
            <a:r>
              <a:rPr lang="en-GB" sz="2800" dirty="0"/>
              <a:t>If possible, replicate your study to confirm your findings and minimize the effects of individual errors. </a:t>
            </a:r>
          </a:p>
          <a:p>
            <a:endParaRPr lang="en-IN" sz="2800" dirty="0"/>
          </a:p>
        </p:txBody>
      </p:sp>
      <p:sp>
        <p:nvSpPr>
          <p:cNvPr id="4" name="Title 1"/>
          <p:cNvSpPr>
            <a:spLocks noGrp="1"/>
          </p:cNvSpPr>
          <p:nvPr>
            <p:ph type="title"/>
          </p:nvPr>
        </p:nvSpPr>
        <p:spPr>
          <a:solidFill>
            <a:schemeClr val="accent6">
              <a:lumMod val="50000"/>
            </a:schemeClr>
          </a:solidFill>
        </p:spPr>
        <p:txBody>
          <a:bodyPr/>
          <a:lstStyle/>
          <a:p>
            <a:r>
              <a:rPr lang="en-GB" dirty="0" smtClean="0"/>
              <a:t>Basic Approaches to minimize the errors</a:t>
            </a:r>
            <a:endParaRPr lang="en-IN" dirty="0"/>
          </a:p>
        </p:txBody>
      </p:sp>
    </p:spTree>
    <p:extLst>
      <p:ext uri="{BB962C8B-B14F-4D97-AF65-F5344CB8AC3E}">
        <p14:creationId xmlns:p14="http://schemas.microsoft.com/office/powerpoint/2010/main" val="12718203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2">
              <a:lumMod val="75000"/>
            </a:schemeClr>
          </a:solidFill>
        </p:spPr>
        <p:txBody>
          <a:bodyPr/>
          <a:lstStyle/>
          <a:p>
            <a:r>
              <a:rPr lang="en-GB" b="1" dirty="0" smtClean="0"/>
              <a:t>Objectives of Research Problems</a:t>
            </a:r>
            <a:endParaRPr lang="en-IN" b="1" dirty="0"/>
          </a:p>
        </p:txBody>
      </p:sp>
      <p:sp>
        <p:nvSpPr>
          <p:cNvPr id="3" name="Content Placeholder 2"/>
          <p:cNvSpPr>
            <a:spLocks noGrp="1"/>
          </p:cNvSpPr>
          <p:nvPr>
            <p:ph idx="1"/>
          </p:nvPr>
        </p:nvSpPr>
        <p:spPr/>
        <p:txBody>
          <a:bodyPr>
            <a:normAutofit/>
          </a:bodyPr>
          <a:lstStyle/>
          <a:p>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To gain </a:t>
            </a:r>
            <a:r>
              <a:rPr lang="en-GB" sz="2800" dirty="0">
                <a:solidFill>
                  <a:srgbClr val="FF0000"/>
                </a:solidFill>
                <a:latin typeface="Calibri" panose="020F0502020204030204" pitchFamily="34" charset="0"/>
                <a:ea typeface="Calibri" panose="020F0502020204030204" pitchFamily="34" charset="0"/>
                <a:cs typeface="Calibri" panose="020F0502020204030204" pitchFamily="34" charset="0"/>
              </a:rPr>
              <a:t>familiarity with a phenomenon </a:t>
            </a:r>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or to achieve </a:t>
            </a:r>
            <a:r>
              <a:rPr lang="en-GB" sz="2800" dirty="0">
                <a:solidFill>
                  <a:srgbClr val="FF0000"/>
                </a:solidFill>
                <a:latin typeface="Calibri" panose="020F0502020204030204" pitchFamily="34" charset="0"/>
                <a:ea typeface="Calibri" panose="020F0502020204030204" pitchFamily="34" charset="0"/>
                <a:cs typeface="Calibri" panose="020F0502020204030204" pitchFamily="34" charset="0"/>
              </a:rPr>
              <a:t>new insights </a:t>
            </a:r>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into it</a:t>
            </a:r>
          </a:p>
          <a:p>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To portray accurately the </a:t>
            </a:r>
            <a:r>
              <a:rPr lang="en-GB" sz="2800" dirty="0">
                <a:solidFill>
                  <a:srgbClr val="FF0000"/>
                </a:solidFill>
                <a:latin typeface="Calibri" panose="020F0502020204030204" pitchFamily="34" charset="0"/>
                <a:ea typeface="Calibri" panose="020F0502020204030204" pitchFamily="34" charset="0"/>
                <a:cs typeface="Calibri" panose="020F0502020204030204" pitchFamily="34" charset="0"/>
              </a:rPr>
              <a:t>characteristics of a particular individual, situation or a group</a:t>
            </a:r>
          </a:p>
          <a:p>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To </a:t>
            </a:r>
            <a:r>
              <a:rPr lang="en-GB" sz="2800" dirty="0">
                <a:solidFill>
                  <a:srgbClr val="FF0000"/>
                </a:solidFill>
                <a:latin typeface="Calibri" panose="020F0502020204030204" pitchFamily="34" charset="0"/>
                <a:ea typeface="Calibri" panose="020F0502020204030204" pitchFamily="34" charset="0"/>
                <a:cs typeface="Calibri" panose="020F0502020204030204" pitchFamily="34" charset="0"/>
              </a:rPr>
              <a:t>determine the frequency </a:t>
            </a:r>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with which something occurs or with which it is associated with something else</a:t>
            </a:r>
          </a:p>
          <a:p>
            <a:r>
              <a:rPr lang="en-GB" sz="2800" dirty="0">
                <a:solidFill>
                  <a:schemeClr val="tx1"/>
                </a:solidFill>
                <a:latin typeface="Calibri" panose="020F0502020204030204" pitchFamily="34" charset="0"/>
                <a:ea typeface="Calibri" panose="020F0502020204030204" pitchFamily="34" charset="0"/>
                <a:cs typeface="Calibri" panose="020F0502020204030204" pitchFamily="34" charset="0"/>
              </a:rPr>
              <a:t>To </a:t>
            </a:r>
            <a:r>
              <a:rPr lang="en-GB" sz="2800" dirty="0">
                <a:solidFill>
                  <a:srgbClr val="FF0000"/>
                </a:solidFill>
                <a:latin typeface="Calibri" panose="020F0502020204030204" pitchFamily="34" charset="0"/>
                <a:ea typeface="Calibri" panose="020F0502020204030204" pitchFamily="34" charset="0"/>
                <a:cs typeface="Calibri" panose="020F0502020204030204" pitchFamily="34" charset="0"/>
              </a:rPr>
              <a:t>test a hypothesis of a causal relationship between variables</a:t>
            </a:r>
          </a:p>
          <a:p>
            <a:endParaRPr lang="en-IN" sz="28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4" name="Rectangle 3"/>
          <p:cNvSpPr/>
          <p:nvPr/>
        </p:nvSpPr>
        <p:spPr>
          <a:xfrm>
            <a:off x="183345" y="938456"/>
            <a:ext cx="869149" cy="1323439"/>
          </a:xfrm>
          <a:prstGeom prst="rect">
            <a:avLst/>
          </a:prstGeom>
        </p:spPr>
        <p:txBody>
          <a:bodyPr wrap="none">
            <a:spAutoFit/>
          </a:bodyPr>
          <a:lstStyle/>
          <a:p>
            <a:r>
              <a:rPr lang="en-GB" sz="8000" dirty="0" smtClean="0">
                <a:solidFill>
                  <a:schemeClr val="accent1">
                    <a:lumMod val="40000"/>
                    <a:lumOff val="60000"/>
                  </a:schemeClr>
                </a:solidFill>
                <a:latin typeface="Arial Black" panose="020B0A04020102020204" pitchFamily="34" charset="0"/>
              </a:rPr>
              <a:t>7</a:t>
            </a:r>
            <a:endParaRPr lang="en-IN" sz="8000" dirty="0">
              <a:solidFill>
                <a:schemeClr val="accent1">
                  <a:lumMod val="40000"/>
                  <a:lumOff val="60000"/>
                </a:schemeClr>
              </a:solidFill>
              <a:latin typeface="Arial Black" panose="020B0A04020102020204" pitchFamily="34" charset="0"/>
            </a:endParaRPr>
          </a:p>
        </p:txBody>
      </p:sp>
    </p:spTree>
    <p:extLst>
      <p:ext uri="{BB962C8B-B14F-4D97-AF65-F5344CB8AC3E}">
        <p14:creationId xmlns:p14="http://schemas.microsoft.com/office/powerpoint/2010/main" val="266658826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lumMod val="50000"/>
            </a:schemeClr>
          </a:solidFill>
        </p:spPr>
        <p:txBody>
          <a:bodyPr/>
          <a:lstStyle/>
          <a:p>
            <a:r>
              <a:rPr lang="en-GB" b="1" dirty="0" smtClean="0"/>
              <a:t>Scope of Research</a:t>
            </a:r>
            <a:endParaRPr lang="en-IN" b="1" dirty="0"/>
          </a:p>
        </p:txBody>
      </p:sp>
      <p:pic>
        <p:nvPicPr>
          <p:cNvPr id="4" name="Content Placeholder 3"/>
          <p:cNvPicPr>
            <a:picLocks noGrp="1" noChangeAspect="1"/>
          </p:cNvPicPr>
          <p:nvPr>
            <p:ph idx="1"/>
          </p:nvPr>
        </p:nvPicPr>
        <p:blipFill>
          <a:blip r:embed="rId2"/>
          <a:stretch>
            <a:fillRect/>
          </a:stretch>
        </p:blipFill>
        <p:spPr>
          <a:xfrm>
            <a:off x="3510929" y="749674"/>
            <a:ext cx="8014169" cy="4488249"/>
          </a:xfrm>
          <a:prstGeom prst="rect">
            <a:avLst/>
          </a:prstGeom>
        </p:spPr>
      </p:pic>
      <p:sp>
        <p:nvSpPr>
          <p:cNvPr id="5" name="Rectangle 4"/>
          <p:cNvSpPr/>
          <p:nvPr/>
        </p:nvSpPr>
        <p:spPr>
          <a:xfrm>
            <a:off x="183345" y="938456"/>
            <a:ext cx="869149" cy="1323439"/>
          </a:xfrm>
          <a:prstGeom prst="rect">
            <a:avLst/>
          </a:prstGeom>
        </p:spPr>
        <p:txBody>
          <a:bodyPr wrap="none">
            <a:spAutoFit/>
          </a:bodyPr>
          <a:lstStyle/>
          <a:p>
            <a:r>
              <a:rPr lang="en-GB" sz="8000" dirty="0" smtClean="0">
                <a:solidFill>
                  <a:srgbClr val="00B0F0"/>
                </a:solidFill>
                <a:latin typeface="Arial Black" panose="020B0A04020102020204" pitchFamily="34" charset="0"/>
              </a:rPr>
              <a:t>9</a:t>
            </a:r>
            <a:endParaRPr lang="en-IN" sz="8000" dirty="0">
              <a:solidFill>
                <a:srgbClr val="00B0F0"/>
              </a:solidFill>
              <a:latin typeface="Arial Black" panose="020B0A04020102020204" pitchFamily="34" charset="0"/>
            </a:endParaRPr>
          </a:p>
        </p:txBody>
      </p:sp>
    </p:spTree>
    <p:extLst>
      <p:ext uri="{BB962C8B-B14F-4D97-AF65-F5344CB8AC3E}">
        <p14:creationId xmlns:p14="http://schemas.microsoft.com/office/powerpoint/2010/main" val="401529792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919" y="1034387"/>
            <a:ext cx="2947483" cy="4601183"/>
          </a:xfrm>
          <a:solidFill>
            <a:schemeClr val="accent2"/>
          </a:solidFill>
        </p:spPr>
        <p:txBody>
          <a:bodyPr/>
          <a:lstStyle/>
          <a:p>
            <a:pPr algn="ctr"/>
            <a:r>
              <a:rPr lang="en-IN" b="1" dirty="0" smtClean="0">
                <a:solidFill>
                  <a:schemeClr val="accent3">
                    <a:lumMod val="50000"/>
                  </a:schemeClr>
                </a:solidFill>
              </a:rPr>
              <a:t>THANKS</a:t>
            </a:r>
            <a:endParaRPr lang="en-IN" b="1" dirty="0">
              <a:solidFill>
                <a:schemeClr val="accent3">
                  <a:lumMod val="50000"/>
                </a:schemeClr>
              </a:solidFill>
            </a:endParaRPr>
          </a:p>
        </p:txBody>
      </p:sp>
      <p:pic>
        <p:nvPicPr>
          <p:cNvPr id="4" name="Picture 3"/>
          <p:cNvPicPr>
            <a:picLocks noChangeAspect="1"/>
          </p:cNvPicPr>
          <p:nvPr/>
        </p:nvPicPr>
        <p:blipFill>
          <a:blip r:embed="rId2">
            <a:duotone>
              <a:schemeClr val="accent6">
                <a:shade val="45000"/>
                <a:satMod val="135000"/>
              </a:schemeClr>
              <a:prstClr val="white"/>
            </a:duoton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3779147" y="795545"/>
            <a:ext cx="7098496" cy="5317020"/>
          </a:xfrm>
          <a:prstGeom prst="rect">
            <a:avLst/>
          </a:prstGeom>
        </p:spPr>
      </p:pic>
      <p:pic>
        <p:nvPicPr>
          <p:cNvPr id="5" name="Picture 4"/>
          <p:cNvPicPr>
            <a:picLocks noChangeAspect="1"/>
          </p:cNvPicPr>
          <p:nvPr/>
        </p:nvPicPr>
        <p:blipFill>
          <a:blip r:embed="rId4"/>
          <a:stretch>
            <a:fillRect/>
          </a:stretch>
        </p:blipFill>
        <p:spPr>
          <a:xfrm>
            <a:off x="4994621" y="1034387"/>
            <a:ext cx="4825241" cy="4825241"/>
          </a:xfrm>
          <a:prstGeom prst="rect">
            <a:avLst/>
          </a:prstGeom>
        </p:spPr>
      </p:pic>
    </p:spTree>
    <p:extLst>
      <p:ext uri="{BB962C8B-B14F-4D97-AF65-F5344CB8AC3E}">
        <p14:creationId xmlns:p14="http://schemas.microsoft.com/office/powerpoint/2010/main" val="33526803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919" y="1153654"/>
            <a:ext cx="2947482" cy="4601183"/>
          </a:xfrm>
          <a:solidFill>
            <a:schemeClr val="accent5">
              <a:lumMod val="50000"/>
            </a:schemeClr>
          </a:solidFill>
        </p:spPr>
        <p:txBody>
          <a:bodyPr/>
          <a:lstStyle/>
          <a:p>
            <a:r>
              <a:rPr lang="en-GB" b="1" dirty="0" smtClean="0"/>
              <a:t>Definition of Research</a:t>
            </a:r>
            <a:endParaRPr lang="en-IN" b="1" dirty="0"/>
          </a:p>
        </p:txBody>
      </p:sp>
      <p:sp>
        <p:nvSpPr>
          <p:cNvPr id="3" name="Content Placeholder 2"/>
          <p:cNvSpPr>
            <a:spLocks noGrp="1"/>
          </p:cNvSpPr>
          <p:nvPr>
            <p:ph idx="1"/>
          </p:nvPr>
        </p:nvSpPr>
        <p:spPr>
          <a:xfrm>
            <a:off x="3480124" y="380404"/>
            <a:ext cx="7315200" cy="2636520"/>
          </a:xfrm>
        </p:spPr>
        <p:txBody>
          <a:bodyPr>
            <a:normAutofit/>
          </a:bodyPr>
          <a:lstStyle/>
          <a:p>
            <a:pPr marL="0" indent="0">
              <a:buNone/>
            </a:pPr>
            <a:r>
              <a:rPr lang="en-GB" sz="2800" b="1" dirty="0"/>
              <a:t>Research is the process of systematically </a:t>
            </a:r>
            <a:r>
              <a:rPr lang="en-GB" sz="2800" b="1" dirty="0">
                <a:solidFill>
                  <a:schemeClr val="accent3">
                    <a:lumMod val="50000"/>
                  </a:schemeClr>
                </a:solidFill>
              </a:rPr>
              <a:t>collecting, analyzing, and interpreting </a:t>
            </a:r>
            <a:r>
              <a:rPr lang="en-GB" sz="2800" b="1" dirty="0"/>
              <a:t>data to create new knowledge or use existing knowledge in a new way.</a:t>
            </a:r>
          </a:p>
          <a:p>
            <a:endParaRPr lang="en-IN" sz="2800" b="1" dirty="0"/>
          </a:p>
        </p:txBody>
      </p:sp>
      <p:pic>
        <p:nvPicPr>
          <p:cNvPr id="3074" name="Picture 2" descr="What is Research? Definition, Types, Methods and Proces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0124" y="2226365"/>
            <a:ext cx="6778987" cy="4519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68100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919" y="1153654"/>
            <a:ext cx="2947482" cy="4601183"/>
          </a:xfrm>
          <a:solidFill>
            <a:schemeClr val="accent5">
              <a:lumMod val="75000"/>
            </a:schemeClr>
          </a:solidFill>
        </p:spPr>
        <p:txBody>
          <a:bodyPr/>
          <a:lstStyle/>
          <a:p>
            <a:r>
              <a:rPr lang="en-GB" b="1" dirty="0" smtClean="0"/>
              <a:t>Research Methods &amp; Methodology</a:t>
            </a:r>
            <a:endParaRPr lang="en-IN" b="1" dirty="0"/>
          </a:p>
        </p:txBody>
      </p:sp>
      <p:sp>
        <p:nvSpPr>
          <p:cNvPr id="4" name="Content Placeholder 3"/>
          <p:cNvSpPr>
            <a:spLocks noGrp="1"/>
          </p:cNvSpPr>
          <p:nvPr>
            <p:ph idx="1"/>
          </p:nvPr>
        </p:nvSpPr>
        <p:spPr>
          <a:xfrm>
            <a:off x="3740060" y="258418"/>
            <a:ext cx="7315200" cy="6599582"/>
          </a:xfrm>
        </p:spPr>
        <p:txBody>
          <a:bodyPr>
            <a:normAutofit/>
          </a:bodyPr>
          <a:lstStyle/>
          <a:p>
            <a:r>
              <a:rPr lang="en-GB" sz="3200" b="1" dirty="0">
                <a:solidFill>
                  <a:schemeClr val="accent3">
                    <a:lumMod val="50000"/>
                  </a:schemeClr>
                </a:solidFill>
              </a:rPr>
              <a:t>Research </a:t>
            </a:r>
            <a:r>
              <a:rPr lang="en-GB" sz="3200" b="1" dirty="0" smtClean="0">
                <a:solidFill>
                  <a:schemeClr val="accent3">
                    <a:lumMod val="50000"/>
                  </a:schemeClr>
                </a:solidFill>
              </a:rPr>
              <a:t>methods</a:t>
            </a:r>
            <a:r>
              <a:rPr lang="en-GB" sz="3200" dirty="0" smtClean="0"/>
              <a:t> </a:t>
            </a:r>
          </a:p>
          <a:p>
            <a:pPr marL="715963" indent="-358775">
              <a:buFont typeface="Wingdings" panose="05000000000000000000" pitchFamily="2" charset="2"/>
              <a:buChar char="Ø"/>
            </a:pPr>
            <a:r>
              <a:rPr lang="en-GB" sz="3200" dirty="0" smtClean="0"/>
              <a:t>refers </a:t>
            </a:r>
            <a:r>
              <a:rPr lang="en-GB" sz="3200" dirty="0"/>
              <a:t>to </a:t>
            </a:r>
            <a:r>
              <a:rPr lang="en-GB" sz="3200" dirty="0" smtClean="0"/>
              <a:t>techniques </a:t>
            </a:r>
            <a:r>
              <a:rPr lang="en-GB" sz="3200" dirty="0"/>
              <a:t>and procedures used to obtain and analyse data. </a:t>
            </a:r>
            <a:endParaRPr lang="en-GB" sz="3200" dirty="0" smtClean="0"/>
          </a:p>
          <a:p>
            <a:pPr marL="715963" indent="-358775">
              <a:buFont typeface="Wingdings" panose="05000000000000000000" pitchFamily="2" charset="2"/>
              <a:buChar char="Ø"/>
            </a:pPr>
            <a:r>
              <a:rPr lang="en-GB" sz="3200" dirty="0" smtClean="0"/>
              <a:t>includes </a:t>
            </a:r>
            <a:r>
              <a:rPr lang="en-GB" sz="3200" dirty="0"/>
              <a:t>questionnaires, observation and interviews as well as both quantitative (statistical) and qualitative (non-statistical) analysis techniques. </a:t>
            </a:r>
          </a:p>
          <a:p>
            <a:r>
              <a:rPr lang="en-GB" sz="3200" dirty="0"/>
              <a:t>The term </a:t>
            </a:r>
            <a:r>
              <a:rPr lang="en-GB" sz="3200" b="1" dirty="0">
                <a:solidFill>
                  <a:schemeClr val="accent3">
                    <a:lumMod val="50000"/>
                  </a:schemeClr>
                </a:solidFill>
              </a:rPr>
              <a:t>Research methodology </a:t>
            </a:r>
            <a:r>
              <a:rPr lang="en-GB" sz="3200" dirty="0"/>
              <a:t>refers to the theory of how research should be undertaken, i.e. the way of conduction the research.</a:t>
            </a:r>
            <a:endParaRPr lang="en-IN" sz="3200" dirty="0"/>
          </a:p>
        </p:txBody>
      </p:sp>
    </p:spTree>
    <p:extLst>
      <p:ext uri="{BB962C8B-B14F-4D97-AF65-F5344CB8AC3E}">
        <p14:creationId xmlns:p14="http://schemas.microsoft.com/office/powerpoint/2010/main" val="38515857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6">
              <a:lumMod val="50000"/>
            </a:schemeClr>
          </a:solidFill>
        </p:spPr>
        <p:txBody>
          <a:bodyPr/>
          <a:lstStyle/>
          <a:p>
            <a:r>
              <a:rPr lang="en-GB" b="1" dirty="0"/>
              <a:t>R</a:t>
            </a:r>
            <a:r>
              <a:rPr lang="en-GB" b="1" dirty="0" smtClean="0"/>
              <a:t>esearch Problem</a:t>
            </a:r>
            <a:endParaRPr lang="en-IN" b="1" dirty="0"/>
          </a:p>
        </p:txBody>
      </p:sp>
      <p:sp>
        <p:nvSpPr>
          <p:cNvPr id="3" name="Content Placeholder 2"/>
          <p:cNvSpPr>
            <a:spLocks noGrp="1"/>
          </p:cNvSpPr>
          <p:nvPr>
            <p:ph idx="1"/>
          </p:nvPr>
        </p:nvSpPr>
        <p:spPr>
          <a:xfrm>
            <a:off x="3769876" y="864110"/>
            <a:ext cx="7315200" cy="5120640"/>
          </a:xfrm>
        </p:spPr>
        <p:txBody>
          <a:bodyPr>
            <a:noAutofit/>
          </a:bodyPr>
          <a:lstStyle/>
          <a:p>
            <a:r>
              <a:rPr lang="en-GB" sz="3200" dirty="0"/>
              <a:t>A </a:t>
            </a:r>
            <a:r>
              <a:rPr lang="en-GB" sz="3200" b="1" dirty="0">
                <a:solidFill>
                  <a:schemeClr val="accent3">
                    <a:lumMod val="50000"/>
                  </a:schemeClr>
                </a:solidFill>
              </a:rPr>
              <a:t>research problem </a:t>
            </a:r>
            <a:r>
              <a:rPr lang="en-GB" sz="3200" dirty="0"/>
              <a:t>is </a:t>
            </a:r>
            <a:endParaRPr lang="en-GB" sz="3200" dirty="0" smtClean="0"/>
          </a:p>
          <a:p>
            <a:pPr marL="625475" indent="-268288">
              <a:buFont typeface="Wingdings" panose="05000000000000000000" pitchFamily="2" charset="2"/>
              <a:buChar char="Ø"/>
            </a:pPr>
            <a:r>
              <a:rPr lang="en-GB" sz="3200" dirty="0" smtClean="0">
                <a:solidFill>
                  <a:schemeClr val="tx1"/>
                </a:solidFill>
              </a:rPr>
              <a:t>a </a:t>
            </a:r>
            <a:r>
              <a:rPr lang="en-GB" sz="3200" dirty="0">
                <a:solidFill>
                  <a:schemeClr val="tx1"/>
                </a:solidFill>
              </a:rPr>
              <a:t>statement that identifies an issue or area of concern that needs to be investigated. </a:t>
            </a:r>
            <a:endParaRPr lang="en-GB" sz="3200" dirty="0" smtClean="0">
              <a:solidFill>
                <a:schemeClr val="tx1"/>
              </a:solidFill>
            </a:endParaRPr>
          </a:p>
          <a:p>
            <a:pPr marL="625475" indent="-268288">
              <a:buFont typeface="Wingdings" panose="05000000000000000000" pitchFamily="2" charset="2"/>
              <a:buChar char="Ø"/>
            </a:pPr>
            <a:r>
              <a:rPr lang="en-GB" sz="3200" dirty="0" smtClean="0">
                <a:solidFill>
                  <a:schemeClr val="tx1"/>
                </a:solidFill>
              </a:rPr>
              <a:t>a </a:t>
            </a:r>
            <a:r>
              <a:rPr lang="en-GB" sz="3200" dirty="0">
                <a:solidFill>
                  <a:schemeClr val="tx1"/>
                </a:solidFill>
              </a:rPr>
              <a:t>condition that needs to be improved, a difficulty that needs to be eliminated, </a:t>
            </a:r>
            <a:endParaRPr lang="en-GB" sz="3200" dirty="0" smtClean="0">
              <a:solidFill>
                <a:schemeClr val="tx1"/>
              </a:solidFill>
            </a:endParaRPr>
          </a:p>
          <a:p>
            <a:pPr marL="625475" indent="-268288">
              <a:buFont typeface="Wingdings" panose="05000000000000000000" pitchFamily="2" charset="2"/>
              <a:buChar char="Ø"/>
            </a:pPr>
            <a:r>
              <a:rPr lang="en-GB" sz="3200" dirty="0" smtClean="0">
                <a:solidFill>
                  <a:schemeClr val="tx1"/>
                </a:solidFill>
              </a:rPr>
              <a:t>a </a:t>
            </a:r>
            <a:r>
              <a:rPr lang="en-GB" sz="3200" dirty="0">
                <a:solidFill>
                  <a:schemeClr val="tx1"/>
                </a:solidFill>
              </a:rPr>
              <a:t>question that needs to be answered. </a:t>
            </a:r>
            <a:endParaRPr lang="en-GB" sz="3200" dirty="0" smtClean="0">
              <a:solidFill>
                <a:schemeClr val="tx1"/>
              </a:solidFill>
            </a:endParaRPr>
          </a:p>
          <a:p>
            <a:r>
              <a:rPr lang="en-GB" sz="3200" dirty="0" smtClean="0">
                <a:solidFill>
                  <a:schemeClr val="tx1"/>
                </a:solidFill>
              </a:rPr>
              <a:t>A </a:t>
            </a:r>
            <a:r>
              <a:rPr lang="en-GB" sz="3200" dirty="0">
                <a:solidFill>
                  <a:schemeClr val="tx1"/>
                </a:solidFill>
              </a:rPr>
              <a:t>research problem statement is a key part of the research process, as it guides the entire study.</a:t>
            </a:r>
            <a:endParaRPr lang="en-IN" sz="3200" dirty="0">
              <a:solidFill>
                <a:schemeClr val="tx1"/>
              </a:solidFill>
            </a:endParaRPr>
          </a:p>
        </p:txBody>
      </p:sp>
    </p:spTree>
    <p:extLst>
      <p:ext uri="{BB962C8B-B14F-4D97-AF65-F5344CB8AC3E}">
        <p14:creationId xmlns:p14="http://schemas.microsoft.com/office/powerpoint/2010/main" val="726936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03361" y="756782"/>
            <a:ext cx="3634775" cy="5120640"/>
          </a:xfrm>
        </p:spPr>
        <p:txBody>
          <a:bodyPr>
            <a:normAutofit/>
          </a:bodyPr>
          <a:lstStyle/>
          <a:p>
            <a:r>
              <a:rPr lang="en-IN" sz="2800" dirty="0" smtClean="0">
                <a:solidFill>
                  <a:schemeClr val="tx1"/>
                </a:solidFill>
              </a:rPr>
              <a:t>Personal Experience</a:t>
            </a:r>
          </a:p>
          <a:p>
            <a:r>
              <a:rPr lang="en-IN" sz="2800" dirty="0" smtClean="0">
                <a:solidFill>
                  <a:schemeClr val="tx1"/>
                </a:solidFill>
              </a:rPr>
              <a:t>Practical Experience</a:t>
            </a:r>
          </a:p>
          <a:p>
            <a:r>
              <a:rPr lang="en-IN" sz="2800" dirty="0" smtClean="0">
                <a:solidFill>
                  <a:schemeClr val="tx1"/>
                </a:solidFill>
              </a:rPr>
              <a:t>Critical Appraisal of Literature</a:t>
            </a:r>
          </a:p>
          <a:p>
            <a:r>
              <a:rPr lang="en-IN" sz="2800" dirty="0" smtClean="0">
                <a:solidFill>
                  <a:schemeClr val="tx1"/>
                </a:solidFill>
              </a:rPr>
              <a:t>Previous Research</a:t>
            </a:r>
          </a:p>
          <a:p>
            <a:r>
              <a:rPr lang="en-IN" sz="2800" dirty="0" smtClean="0">
                <a:solidFill>
                  <a:schemeClr val="tx1"/>
                </a:solidFill>
              </a:rPr>
              <a:t>Existing Theories</a:t>
            </a:r>
          </a:p>
          <a:p>
            <a:r>
              <a:rPr lang="en-IN" sz="2800" dirty="0" smtClean="0">
                <a:solidFill>
                  <a:schemeClr val="tx1"/>
                </a:solidFill>
              </a:rPr>
              <a:t>Consumer feedback</a:t>
            </a:r>
            <a:endParaRPr lang="en-IN" sz="2800" dirty="0">
              <a:solidFill>
                <a:schemeClr val="tx1"/>
              </a:solidFill>
            </a:endParaRPr>
          </a:p>
        </p:txBody>
      </p:sp>
      <p:sp>
        <p:nvSpPr>
          <p:cNvPr id="4" name="Title 1"/>
          <p:cNvSpPr txBox="1">
            <a:spLocks/>
          </p:cNvSpPr>
          <p:nvPr/>
        </p:nvSpPr>
        <p:spPr>
          <a:xfrm>
            <a:off x="262849" y="1016510"/>
            <a:ext cx="2947483" cy="4601183"/>
          </a:xfrm>
          <a:prstGeom prst="rect">
            <a:avLst/>
          </a:prstGeom>
          <a:solidFill>
            <a:schemeClr val="accent1">
              <a:lumMod val="5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algn="ctr"/>
            <a:r>
              <a:rPr lang="en-GB" b="1" dirty="0" smtClean="0"/>
              <a:t>Sources of Research Problems</a:t>
            </a:r>
            <a:endParaRPr lang="en-IN" b="1" dirty="0"/>
          </a:p>
        </p:txBody>
      </p:sp>
      <p:sp>
        <p:nvSpPr>
          <p:cNvPr id="7" name="Rectangle 6"/>
          <p:cNvSpPr/>
          <p:nvPr/>
        </p:nvSpPr>
        <p:spPr>
          <a:xfrm>
            <a:off x="7036902" y="1123839"/>
            <a:ext cx="4601819" cy="3970318"/>
          </a:xfrm>
          <a:prstGeom prst="rect">
            <a:avLst/>
          </a:prstGeom>
        </p:spPr>
        <p:txBody>
          <a:bodyPr wrap="square">
            <a:spAutoFit/>
          </a:bodyPr>
          <a:lstStyle/>
          <a:p>
            <a:pPr marL="457200" indent="-457200">
              <a:buFont typeface="Arial" panose="020B0604020202020204" pitchFamily="34" charset="0"/>
              <a:buChar char="•"/>
            </a:pPr>
            <a:endParaRPr lang="en-IN" sz="2800" dirty="0"/>
          </a:p>
          <a:p>
            <a:pPr marL="457200" indent="-457200">
              <a:buFont typeface="Arial" panose="020B0604020202020204" pitchFamily="34" charset="0"/>
              <a:buChar char="•"/>
            </a:pPr>
            <a:r>
              <a:rPr lang="en-IN" sz="2800" dirty="0"/>
              <a:t>Performance Improvement Activities</a:t>
            </a:r>
          </a:p>
          <a:p>
            <a:pPr marL="457200" indent="-457200">
              <a:buFont typeface="Arial" panose="020B0604020202020204" pitchFamily="34" charset="0"/>
              <a:buChar char="•"/>
            </a:pPr>
            <a:r>
              <a:rPr lang="en-IN" sz="2800" dirty="0"/>
              <a:t>Social Issues</a:t>
            </a:r>
          </a:p>
          <a:p>
            <a:pPr marL="457200" indent="-457200">
              <a:buFont typeface="Arial" panose="020B0604020202020204" pitchFamily="34" charset="0"/>
              <a:buChar char="•"/>
            </a:pPr>
            <a:r>
              <a:rPr lang="en-IN" sz="2800" dirty="0"/>
              <a:t>Brainstorming</a:t>
            </a:r>
          </a:p>
          <a:p>
            <a:pPr marL="457200" indent="-457200">
              <a:buFont typeface="Arial" panose="020B0604020202020204" pitchFamily="34" charset="0"/>
              <a:buChar char="•"/>
            </a:pPr>
            <a:r>
              <a:rPr lang="en-IN" sz="2800" dirty="0"/>
              <a:t>Intuition</a:t>
            </a:r>
          </a:p>
          <a:p>
            <a:pPr marL="457200" indent="-457200">
              <a:buFont typeface="Arial" panose="020B0604020202020204" pitchFamily="34" charset="0"/>
              <a:buChar char="•"/>
            </a:pPr>
            <a:r>
              <a:rPr lang="en-IN" sz="2800" dirty="0"/>
              <a:t>Folklores</a:t>
            </a:r>
          </a:p>
          <a:p>
            <a:pPr marL="457200" indent="-457200">
              <a:buFont typeface="Arial" panose="020B0604020202020204" pitchFamily="34" charset="0"/>
              <a:buChar char="•"/>
            </a:pPr>
            <a:r>
              <a:rPr lang="en-IN" sz="2800" dirty="0"/>
              <a:t>Exposure to field situation</a:t>
            </a:r>
          </a:p>
          <a:p>
            <a:pPr marL="457200" indent="-457200">
              <a:buFont typeface="Arial" panose="020B0604020202020204" pitchFamily="34" charset="0"/>
              <a:buChar char="•"/>
            </a:pPr>
            <a:r>
              <a:rPr lang="en-IN" sz="2800" dirty="0"/>
              <a:t>Consultation with Experts</a:t>
            </a:r>
          </a:p>
        </p:txBody>
      </p:sp>
      <p:sp>
        <p:nvSpPr>
          <p:cNvPr id="2" name="Rectangle 1"/>
          <p:cNvSpPr/>
          <p:nvPr/>
        </p:nvSpPr>
        <p:spPr>
          <a:xfrm>
            <a:off x="262849" y="885300"/>
            <a:ext cx="869149" cy="1323439"/>
          </a:xfrm>
          <a:prstGeom prst="rect">
            <a:avLst/>
          </a:prstGeom>
        </p:spPr>
        <p:txBody>
          <a:bodyPr wrap="none">
            <a:spAutoFit/>
          </a:bodyPr>
          <a:lstStyle/>
          <a:p>
            <a:r>
              <a:rPr lang="en-GB" sz="8000" dirty="0" smtClean="0">
                <a:solidFill>
                  <a:srgbClr val="00B0F0"/>
                </a:solidFill>
                <a:latin typeface="Arial Black" panose="020B0A04020102020204" pitchFamily="34" charset="0"/>
              </a:rPr>
              <a:t>2</a:t>
            </a:r>
            <a:endParaRPr lang="en-IN" sz="8000" dirty="0">
              <a:solidFill>
                <a:srgbClr val="00B0F0"/>
              </a:solidFill>
              <a:latin typeface="Arial Black" panose="020B0A04020102020204" pitchFamily="34" charset="0"/>
            </a:endParaRPr>
          </a:p>
        </p:txBody>
      </p:sp>
    </p:spTree>
    <p:extLst>
      <p:ext uri="{BB962C8B-B14F-4D97-AF65-F5344CB8AC3E}">
        <p14:creationId xmlns:p14="http://schemas.microsoft.com/office/powerpoint/2010/main" val="8743331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919" y="1123837"/>
            <a:ext cx="3007116" cy="4601183"/>
          </a:xfrm>
          <a:solidFill>
            <a:schemeClr val="accent1">
              <a:lumMod val="75000"/>
            </a:schemeClr>
          </a:solidFill>
        </p:spPr>
        <p:txBody>
          <a:bodyPr/>
          <a:lstStyle/>
          <a:p>
            <a:r>
              <a:rPr lang="en-GB" b="1" dirty="0" smtClean="0"/>
              <a:t>Characteristics of Good Research Problems</a:t>
            </a:r>
            <a:endParaRPr lang="en-IN" b="1" dirty="0"/>
          </a:p>
        </p:txBody>
      </p:sp>
      <p:sp>
        <p:nvSpPr>
          <p:cNvPr id="4" name="Rectangle 1"/>
          <p:cNvSpPr>
            <a:spLocks noGrp="1" noChangeArrowheads="1"/>
          </p:cNvSpPr>
          <p:nvPr>
            <p:ph idx="1"/>
          </p:nvPr>
        </p:nvSpPr>
        <p:spPr bwMode="auto">
          <a:xfrm>
            <a:off x="3750000" y="600617"/>
            <a:ext cx="7935739" cy="511672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63480" rIns="0" bIns="126960" numCol="1" rtlCol="0" anchor="ctr" anchorCtr="0" compatLnSpc="1">
            <a:prstTxWarp prst="textNoShape">
              <a:avLst/>
            </a:prstTxWarp>
            <a:spAutoFit/>
          </a:bodyPr>
          <a:lstStyle/>
          <a:p>
            <a:pPr eaLnBrk="0" fontAlgn="base" hangingPunct="0">
              <a:lnSpc>
                <a:spcPct val="100000"/>
              </a:lnSpc>
              <a:spcBef>
                <a:spcPct val="0"/>
              </a:spcBef>
              <a:spcAft>
                <a:spcPct val="0"/>
              </a:spcAft>
              <a:buClrTx/>
            </a:pPr>
            <a:endParaRPr lang="en-US" altLang="en-US" sz="3200" dirty="0">
              <a:solidFill>
                <a:schemeClr val="tx1"/>
              </a:solidFill>
              <a:latin typeface="Arial" panose="020B0604020202020204" pitchFamily="34" charset="0"/>
            </a:endParaRPr>
          </a:p>
          <a:p>
            <a:pPr marL="0" indent="0" eaLnBrk="0" fontAlgn="base" hangingPunct="0">
              <a:lnSpc>
                <a:spcPct val="100000"/>
              </a:lnSpc>
              <a:spcBef>
                <a:spcPct val="0"/>
              </a:spcBef>
              <a:spcAft>
                <a:spcPct val="0"/>
              </a:spcAft>
              <a:buClrTx/>
              <a:buNone/>
            </a:pPr>
            <a:r>
              <a:rPr lang="en-GB" sz="3200" b="1" dirty="0">
                <a:solidFill>
                  <a:schemeClr val="accent3">
                    <a:lumMod val="50000"/>
                  </a:schemeClr>
                </a:solidFill>
              </a:rPr>
              <a:t>Characteristics of Research </a:t>
            </a:r>
            <a:r>
              <a:rPr lang="en-GB" sz="3200" b="1" dirty="0" smtClean="0">
                <a:solidFill>
                  <a:schemeClr val="accent3">
                    <a:lumMod val="50000"/>
                  </a:schemeClr>
                </a:solidFill>
              </a:rPr>
              <a:t>Problems</a:t>
            </a:r>
          </a:p>
          <a:p>
            <a:pPr marL="804863" indent="-447675" eaLnBrk="0" fontAlgn="base" hangingPunct="0">
              <a:lnSpc>
                <a:spcPct val="100000"/>
              </a:lnSpc>
              <a:spcBef>
                <a:spcPct val="0"/>
              </a:spcBef>
              <a:spcAft>
                <a:spcPct val="0"/>
              </a:spcAft>
              <a:buClrTx/>
              <a:buFont typeface="Wingdings" panose="05000000000000000000" pitchFamily="2" charset="2"/>
              <a:buChar char="Ø"/>
            </a:pPr>
            <a:r>
              <a:rPr lang="en-US" altLang="en-US" sz="3200" dirty="0" smtClean="0">
                <a:solidFill>
                  <a:srgbClr val="001D35"/>
                </a:solidFill>
                <a:latin typeface="Google Sans"/>
              </a:rPr>
              <a:t>clear</a:t>
            </a:r>
            <a:r>
              <a:rPr lang="en-US" altLang="en-US" sz="3200" dirty="0">
                <a:solidFill>
                  <a:srgbClr val="001D35"/>
                </a:solidFill>
                <a:latin typeface="Google Sans"/>
              </a:rPr>
              <a:t>, concise, and specific</a:t>
            </a:r>
          </a:p>
          <a:p>
            <a:pPr marL="804863" indent="-447675" eaLnBrk="0" fontAlgn="base" hangingPunct="0">
              <a:lnSpc>
                <a:spcPct val="100000"/>
              </a:lnSpc>
              <a:spcBef>
                <a:spcPct val="0"/>
              </a:spcBef>
              <a:spcAft>
                <a:spcPct val="0"/>
              </a:spcAft>
              <a:buClrTx/>
              <a:buFont typeface="Wingdings" panose="05000000000000000000" pitchFamily="2" charset="2"/>
              <a:buChar char="Ø"/>
            </a:pPr>
            <a:r>
              <a:rPr lang="en-US" altLang="en-US" sz="3200" dirty="0" smtClean="0">
                <a:solidFill>
                  <a:srgbClr val="001D35"/>
                </a:solidFill>
                <a:latin typeface="Google Sans"/>
              </a:rPr>
              <a:t>explains </a:t>
            </a:r>
            <a:r>
              <a:rPr lang="en-US" altLang="en-US" sz="3200" dirty="0">
                <a:solidFill>
                  <a:srgbClr val="001D35"/>
                </a:solidFill>
                <a:latin typeface="Google Sans"/>
              </a:rPr>
              <a:t>why the research is important</a:t>
            </a:r>
          </a:p>
          <a:p>
            <a:pPr marL="804863" indent="-447675" eaLnBrk="0" fontAlgn="base" hangingPunct="0">
              <a:lnSpc>
                <a:spcPct val="100000"/>
              </a:lnSpc>
              <a:spcBef>
                <a:spcPct val="0"/>
              </a:spcBef>
              <a:spcAft>
                <a:spcPct val="0"/>
              </a:spcAft>
              <a:buClrTx/>
              <a:buFont typeface="Wingdings" panose="05000000000000000000" pitchFamily="2" charset="2"/>
              <a:buChar char="Ø"/>
            </a:pPr>
            <a:r>
              <a:rPr lang="en-US" altLang="en-US" sz="3200" dirty="0" smtClean="0">
                <a:solidFill>
                  <a:srgbClr val="001D35"/>
                </a:solidFill>
                <a:latin typeface="Google Sans"/>
              </a:rPr>
              <a:t>explains </a:t>
            </a:r>
            <a:r>
              <a:rPr lang="en-US" altLang="en-US" sz="3200" dirty="0">
                <a:solidFill>
                  <a:srgbClr val="001D35"/>
                </a:solidFill>
                <a:latin typeface="Google Sans"/>
              </a:rPr>
              <a:t>what gaps in knowledge exist</a:t>
            </a:r>
          </a:p>
          <a:p>
            <a:pPr marL="804863" indent="-447675" eaLnBrk="0" fontAlgn="base" hangingPunct="0">
              <a:lnSpc>
                <a:spcPct val="100000"/>
              </a:lnSpc>
              <a:spcBef>
                <a:spcPct val="0"/>
              </a:spcBef>
              <a:spcAft>
                <a:spcPct val="0"/>
              </a:spcAft>
              <a:buClrTx/>
              <a:buFont typeface="Wingdings" panose="05000000000000000000" pitchFamily="2" charset="2"/>
              <a:buChar char="Ø"/>
            </a:pPr>
            <a:r>
              <a:rPr lang="en-US" altLang="en-US" sz="3200" dirty="0" smtClean="0">
                <a:solidFill>
                  <a:srgbClr val="001D35"/>
                </a:solidFill>
                <a:latin typeface="Google Sans"/>
              </a:rPr>
              <a:t>explains </a:t>
            </a:r>
            <a:r>
              <a:rPr lang="en-US" altLang="en-US" sz="3200" dirty="0">
                <a:solidFill>
                  <a:srgbClr val="001D35"/>
                </a:solidFill>
                <a:latin typeface="Google Sans"/>
              </a:rPr>
              <a:t>what potential implications or applications the research may have.</a:t>
            </a:r>
          </a:p>
          <a:p>
            <a:pPr marL="804863" indent="-447675" eaLnBrk="0" fontAlgn="base" hangingPunct="0">
              <a:lnSpc>
                <a:spcPct val="100000"/>
              </a:lnSpc>
              <a:spcBef>
                <a:spcPct val="0"/>
              </a:spcBef>
              <a:spcAft>
                <a:spcPct val="0"/>
              </a:spcAft>
              <a:buClrTx/>
              <a:buFont typeface="Wingdings" panose="05000000000000000000" pitchFamily="2" charset="2"/>
              <a:buChar char="Ø"/>
            </a:pPr>
            <a:r>
              <a:rPr lang="en-US" altLang="en-US" sz="3200" dirty="0" smtClean="0">
                <a:solidFill>
                  <a:srgbClr val="001D35"/>
                </a:solidFill>
                <a:latin typeface="Google Sans"/>
              </a:rPr>
              <a:t>easily </a:t>
            </a:r>
            <a:r>
              <a:rPr lang="en-US" altLang="en-US" sz="3200" dirty="0">
                <a:solidFill>
                  <a:srgbClr val="001D35"/>
                </a:solidFill>
                <a:latin typeface="Google Sans"/>
              </a:rPr>
              <a:t>understandable to both experts and non-experts in the field</a:t>
            </a:r>
          </a:p>
          <a:p>
            <a:pPr marL="804863" indent="-447675" eaLnBrk="0" fontAlgn="base" hangingPunct="0">
              <a:lnSpc>
                <a:spcPct val="100000"/>
              </a:lnSpc>
              <a:spcBef>
                <a:spcPct val="0"/>
              </a:spcBef>
              <a:spcAft>
                <a:spcPct val="0"/>
              </a:spcAft>
              <a:buClrTx/>
              <a:buFont typeface="Wingdings" panose="05000000000000000000" pitchFamily="2" charset="2"/>
              <a:buChar char="Ø"/>
            </a:pPr>
            <a:endParaRPr lang="en-US" altLang="en-US" sz="3200" dirty="0">
              <a:solidFill>
                <a:schemeClr val="tx1"/>
              </a:solidFill>
              <a:latin typeface="Arial" panose="020B0604020202020204" pitchFamily="34" charset="0"/>
            </a:endParaRPr>
          </a:p>
        </p:txBody>
      </p:sp>
      <p:sp>
        <p:nvSpPr>
          <p:cNvPr id="5" name="Rectangle 4"/>
          <p:cNvSpPr/>
          <p:nvPr/>
        </p:nvSpPr>
        <p:spPr>
          <a:xfrm>
            <a:off x="183345" y="938456"/>
            <a:ext cx="869149" cy="1323439"/>
          </a:xfrm>
          <a:prstGeom prst="rect">
            <a:avLst/>
          </a:prstGeom>
        </p:spPr>
        <p:txBody>
          <a:bodyPr wrap="none">
            <a:spAutoFit/>
          </a:bodyPr>
          <a:lstStyle/>
          <a:p>
            <a:r>
              <a:rPr lang="en-GB" sz="8000" dirty="0" smtClean="0">
                <a:solidFill>
                  <a:schemeClr val="accent1">
                    <a:lumMod val="40000"/>
                    <a:lumOff val="60000"/>
                  </a:schemeClr>
                </a:solidFill>
                <a:latin typeface="Arial Black" panose="020B0A04020102020204" pitchFamily="34" charset="0"/>
              </a:rPr>
              <a:t>3</a:t>
            </a:r>
            <a:endParaRPr lang="en-IN" sz="8000" dirty="0">
              <a:solidFill>
                <a:schemeClr val="accent1">
                  <a:lumMod val="40000"/>
                  <a:lumOff val="60000"/>
                </a:schemeClr>
              </a:solidFill>
              <a:latin typeface="Arial Black" panose="020B0A04020102020204" pitchFamily="34" charset="0"/>
            </a:endParaRPr>
          </a:p>
        </p:txBody>
      </p:sp>
    </p:spTree>
    <p:extLst>
      <p:ext uri="{BB962C8B-B14F-4D97-AF65-F5344CB8AC3E}">
        <p14:creationId xmlns:p14="http://schemas.microsoft.com/office/powerpoint/2010/main" val="11685746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918" y="1123837"/>
            <a:ext cx="3056811" cy="4601183"/>
          </a:xfrm>
          <a:solidFill>
            <a:schemeClr val="tx1">
              <a:lumMod val="95000"/>
              <a:lumOff val="5000"/>
            </a:schemeClr>
          </a:solidFill>
        </p:spPr>
        <p:txBody>
          <a:bodyPr/>
          <a:lstStyle/>
          <a:p>
            <a:pPr>
              <a:spcAft>
                <a:spcPts val="50"/>
              </a:spcAft>
            </a:pPr>
            <a:r>
              <a:rPr lang="en-IN" b="1" dirty="0"/>
              <a:t>Characteristics of </a:t>
            </a:r>
            <a:br>
              <a:rPr lang="en-IN" b="1" dirty="0"/>
            </a:br>
            <a:r>
              <a:rPr lang="en-IN" b="1" dirty="0"/>
              <a:t>Good Research</a:t>
            </a:r>
            <a:br>
              <a:rPr lang="en-IN" b="1" dirty="0"/>
            </a:br>
            <a:endParaRPr lang="en-IN" dirty="0"/>
          </a:p>
        </p:txBody>
      </p:sp>
      <p:sp>
        <p:nvSpPr>
          <p:cNvPr id="3" name="Content Placeholder 2"/>
          <p:cNvSpPr>
            <a:spLocks noGrp="1"/>
          </p:cNvSpPr>
          <p:nvPr>
            <p:ph idx="1"/>
          </p:nvPr>
        </p:nvSpPr>
        <p:spPr>
          <a:xfrm>
            <a:off x="3538329" y="1034385"/>
            <a:ext cx="6539949" cy="5328765"/>
          </a:xfrm>
        </p:spPr>
        <p:txBody>
          <a:bodyPr>
            <a:noAutofit/>
          </a:bodyPr>
          <a:lstStyle/>
          <a:p>
            <a:pPr>
              <a:buFont typeface="Arial" panose="020B0604020202020204" pitchFamily="34" charset="0"/>
              <a:buChar char="•"/>
            </a:pPr>
            <a:endParaRPr lang="en-US" sz="2800" dirty="0">
              <a:solidFill>
                <a:schemeClr val="tx1"/>
              </a:solidFill>
              <a:latin typeface="Arial" panose="020B0604020202020204" pitchFamily="34" charset="0"/>
              <a:cs typeface="Arial" panose="020B0604020202020204" pitchFamily="34" charset="0"/>
            </a:endParaRPr>
          </a:p>
          <a:p>
            <a:pPr lvl="1">
              <a:buFont typeface="Arial" panose="020B0604020202020204" pitchFamily="34" charset="0"/>
              <a:buChar char="•"/>
            </a:pPr>
            <a:r>
              <a:rPr lang="en-US" sz="2800" dirty="0">
                <a:solidFill>
                  <a:schemeClr val="tx1"/>
                </a:solidFill>
                <a:latin typeface="Arial" panose="020B0604020202020204" pitchFamily="34" charset="0"/>
                <a:cs typeface="Arial" panose="020B0604020202020204" pitchFamily="34" charset="0"/>
              </a:rPr>
              <a:t>Objectivity</a:t>
            </a:r>
          </a:p>
          <a:p>
            <a:pPr lvl="1">
              <a:buFont typeface="Arial" panose="020B0604020202020204" pitchFamily="34" charset="0"/>
              <a:buChar char="•"/>
            </a:pPr>
            <a:r>
              <a:rPr lang="en-US" sz="2800" dirty="0">
                <a:solidFill>
                  <a:schemeClr val="tx1"/>
                </a:solidFill>
                <a:latin typeface="Arial" panose="020B0604020202020204" pitchFamily="34" charset="0"/>
                <a:cs typeface="Arial" panose="020B0604020202020204" pitchFamily="34" charset="0"/>
              </a:rPr>
              <a:t>Reliability</a:t>
            </a:r>
          </a:p>
          <a:p>
            <a:pPr lvl="1">
              <a:buFont typeface="Arial" panose="020B0604020202020204" pitchFamily="34" charset="0"/>
              <a:buChar char="•"/>
            </a:pPr>
            <a:r>
              <a:rPr lang="en-US" sz="2800" dirty="0">
                <a:solidFill>
                  <a:schemeClr val="tx1"/>
                </a:solidFill>
                <a:latin typeface="Arial" panose="020B0604020202020204" pitchFamily="34" charset="0"/>
                <a:cs typeface="Arial" panose="020B0604020202020204" pitchFamily="34" charset="0"/>
              </a:rPr>
              <a:t>Validity </a:t>
            </a:r>
          </a:p>
          <a:p>
            <a:pPr lvl="1">
              <a:buFont typeface="Arial" panose="020B0604020202020204" pitchFamily="34" charset="0"/>
              <a:buChar char="•"/>
            </a:pPr>
            <a:r>
              <a:rPr lang="en-US" sz="2800" dirty="0">
                <a:solidFill>
                  <a:schemeClr val="tx1"/>
                </a:solidFill>
                <a:latin typeface="Arial" panose="020B0604020202020204" pitchFamily="34" charset="0"/>
                <a:cs typeface="Arial" panose="020B0604020202020204" pitchFamily="34" charset="0"/>
              </a:rPr>
              <a:t>Accuracy</a:t>
            </a:r>
          </a:p>
          <a:p>
            <a:pPr lvl="1">
              <a:buFont typeface="Arial" panose="020B0604020202020204" pitchFamily="34" charset="0"/>
              <a:buChar char="•"/>
            </a:pPr>
            <a:r>
              <a:rPr lang="en-US" sz="2800" dirty="0">
                <a:solidFill>
                  <a:schemeClr val="tx1"/>
                </a:solidFill>
                <a:latin typeface="Arial" panose="020B0604020202020204" pitchFamily="34" charset="0"/>
                <a:cs typeface="Arial" panose="020B0604020202020204" pitchFamily="34" charset="0"/>
              </a:rPr>
              <a:t>Credibility</a:t>
            </a:r>
          </a:p>
          <a:p>
            <a:pPr lvl="1">
              <a:buFont typeface="Arial" panose="020B0604020202020204" pitchFamily="34" charset="0"/>
              <a:buChar char="•"/>
            </a:pPr>
            <a:r>
              <a:rPr lang="en-US" sz="2800" dirty="0">
                <a:solidFill>
                  <a:schemeClr val="tx1"/>
                </a:solidFill>
                <a:latin typeface="Arial" panose="020B0604020202020204" pitchFamily="34" charset="0"/>
                <a:cs typeface="Arial" panose="020B0604020202020204" pitchFamily="34" charset="0"/>
              </a:rPr>
              <a:t>Generalizability and many </a:t>
            </a:r>
            <a:r>
              <a:rPr lang="en-US" sz="2800" dirty="0" smtClean="0">
                <a:solidFill>
                  <a:schemeClr val="tx1"/>
                </a:solidFill>
                <a:latin typeface="Arial" panose="020B0604020202020204" pitchFamily="34" charset="0"/>
                <a:cs typeface="Arial" panose="020B0604020202020204" pitchFamily="34" charset="0"/>
              </a:rPr>
              <a:t>more</a:t>
            </a:r>
          </a:p>
          <a:p>
            <a:pPr lvl="1">
              <a:buFont typeface="Arial" panose="020B0604020202020204" pitchFamily="34" charset="0"/>
              <a:buChar char="•"/>
            </a:pPr>
            <a:r>
              <a:rPr lang="en-US" sz="2800" dirty="0" smtClean="0">
                <a:solidFill>
                  <a:schemeClr val="tx1"/>
                </a:solidFill>
                <a:latin typeface="Arial" panose="020B0604020202020204" pitchFamily="34" charset="0"/>
                <a:cs typeface="Arial" panose="020B0604020202020204" pitchFamily="34" charset="0"/>
              </a:rPr>
              <a:t>Empirical Research</a:t>
            </a:r>
          </a:p>
          <a:p>
            <a:pPr lvl="1">
              <a:buFont typeface="Arial" panose="020B0604020202020204" pitchFamily="34" charset="0"/>
              <a:buChar char="•"/>
            </a:pPr>
            <a:r>
              <a:rPr lang="en-US" sz="2800" dirty="0" smtClean="0">
                <a:solidFill>
                  <a:schemeClr val="tx1"/>
                </a:solidFill>
                <a:latin typeface="Arial" panose="020B0604020202020204" pitchFamily="34" charset="0"/>
                <a:cs typeface="Arial" panose="020B0604020202020204" pitchFamily="34" charset="0"/>
              </a:rPr>
              <a:t>Controlled Factors</a:t>
            </a:r>
          </a:p>
          <a:p>
            <a:pPr lvl="1">
              <a:buFont typeface="Arial" panose="020B0604020202020204" pitchFamily="34" charset="0"/>
              <a:buChar char="•"/>
            </a:pPr>
            <a:r>
              <a:rPr lang="en-US" sz="2800" dirty="0" smtClean="0">
                <a:solidFill>
                  <a:schemeClr val="tx1"/>
                </a:solidFill>
                <a:latin typeface="Arial" panose="020B0604020202020204" pitchFamily="34" charset="0"/>
                <a:cs typeface="Arial" panose="020B0604020202020204" pitchFamily="34" charset="0"/>
              </a:rPr>
              <a:t>Replicable</a:t>
            </a:r>
          </a:p>
          <a:p>
            <a:pPr lvl="1">
              <a:buFont typeface="Arial" panose="020B0604020202020204" pitchFamily="34" charset="0"/>
              <a:buChar char="•"/>
            </a:pPr>
            <a:r>
              <a:rPr lang="en-US" sz="2800" dirty="0" smtClean="0">
                <a:solidFill>
                  <a:schemeClr val="tx1"/>
                </a:solidFill>
                <a:latin typeface="Arial" panose="020B0604020202020204" pitchFamily="34" charset="0"/>
                <a:cs typeface="Arial" panose="020B0604020202020204" pitchFamily="34" charset="0"/>
              </a:rPr>
              <a:t>Systematic and Logical</a:t>
            </a:r>
          </a:p>
          <a:p>
            <a:pPr lvl="1">
              <a:buFont typeface="Arial" panose="020B0604020202020204" pitchFamily="34" charset="0"/>
              <a:buChar char="•"/>
            </a:pPr>
            <a:r>
              <a:rPr lang="en-US" sz="2800" dirty="0" smtClean="0">
                <a:solidFill>
                  <a:schemeClr val="tx1"/>
                </a:solidFill>
                <a:latin typeface="Arial" panose="020B0604020202020204" pitchFamily="34" charset="0"/>
                <a:cs typeface="Arial" panose="020B0604020202020204" pitchFamily="34" charset="0"/>
              </a:rPr>
              <a:t>Cyclical</a:t>
            </a:r>
          </a:p>
          <a:p>
            <a:pPr lvl="1">
              <a:buFont typeface="Arial" panose="020B0604020202020204" pitchFamily="34" charset="0"/>
              <a:buChar char="•"/>
            </a:pPr>
            <a:endParaRPr lang="en-US" sz="2800" dirty="0" smtClean="0">
              <a:solidFill>
                <a:schemeClr val="tx1"/>
              </a:solidFill>
              <a:latin typeface="Arial" panose="020B0604020202020204" pitchFamily="34" charset="0"/>
              <a:cs typeface="Arial" panose="020B0604020202020204" pitchFamily="34" charset="0"/>
            </a:endParaRPr>
          </a:p>
          <a:p>
            <a:pPr lvl="1">
              <a:buFont typeface="Arial" panose="020B0604020202020204" pitchFamily="34" charset="0"/>
              <a:buChar char="•"/>
            </a:pPr>
            <a:endParaRPr lang="en-US" sz="28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65409790"/>
      </p:ext>
    </p:extLst>
  </p:cSld>
  <p:clrMapOvr>
    <a:masterClrMapping/>
  </p:clrMapOvr>
  <p:timing>
    <p:tnLst>
      <p:par>
        <p:cTn id="1" dur="indefinite" restart="never" nodeType="tmRoot"/>
      </p:par>
    </p:tnLst>
  </p:timing>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TM03457475[[fn=Frame]]</Template>
  <TotalTime>474</TotalTime>
  <Words>1449</Words>
  <Application>Microsoft Office PowerPoint</Application>
  <PresentationFormat>Widescreen</PresentationFormat>
  <Paragraphs>186</Paragraphs>
  <Slides>34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Arial</vt:lpstr>
      <vt:lpstr>Arial Black</vt:lpstr>
      <vt:lpstr>Calibri</vt:lpstr>
      <vt:lpstr>Corbel</vt:lpstr>
      <vt:lpstr>Google Sans</vt:lpstr>
      <vt:lpstr>Times New Roman</vt:lpstr>
      <vt:lpstr>Wingdings</vt:lpstr>
      <vt:lpstr>Wingdings 2</vt:lpstr>
      <vt:lpstr>Frame</vt:lpstr>
      <vt:lpstr>Introduction to Research</vt:lpstr>
      <vt:lpstr>Syllabus</vt:lpstr>
      <vt:lpstr>Research Methodology &amp; IPR</vt:lpstr>
      <vt:lpstr>Definition of Research</vt:lpstr>
      <vt:lpstr>Research Methods &amp; Methodology</vt:lpstr>
      <vt:lpstr>Research Problem</vt:lpstr>
      <vt:lpstr>PowerPoint Presentation</vt:lpstr>
      <vt:lpstr>Characteristics of Good Research Problems</vt:lpstr>
      <vt:lpstr>Characteristics of  Good Research </vt:lpstr>
      <vt:lpstr>Characteristics of  Good Research </vt:lpstr>
      <vt:lpstr>Characteristics of  Good Research </vt:lpstr>
      <vt:lpstr>Characteristics of  Good Research </vt:lpstr>
      <vt:lpstr>Characteristics of  Good Research </vt:lpstr>
      <vt:lpstr>Characteristics of  Good Research </vt:lpstr>
      <vt:lpstr>Characteristics of  Good Research </vt:lpstr>
      <vt:lpstr>Criteria for selecting a good research problem</vt:lpstr>
      <vt:lpstr>Criteria in selecting a good research problem</vt:lpstr>
      <vt:lpstr>Errors in Selecting the Research Problems</vt:lpstr>
      <vt:lpstr>Errors in Selecting the Research Problems: Population Specific Error</vt:lpstr>
      <vt:lpstr>Errors in Selecting the Research Problems: Frame Error</vt:lpstr>
      <vt:lpstr>Errors in Selecting the Research Problems: Frame Error</vt:lpstr>
      <vt:lpstr>Errors in Selecting the Research Problems: Surrogate Information Error</vt:lpstr>
      <vt:lpstr>Errors in Selecting the Research Problems: Measurement Error</vt:lpstr>
      <vt:lpstr>Errors in Selecting the Research Problems: Interview Studies Error</vt:lpstr>
      <vt:lpstr>Errors in Selecting the Research Problems: Observational Error</vt:lpstr>
      <vt:lpstr>Errors in Selecting the Research Problems: Observational Error</vt:lpstr>
      <vt:lpstr>Errors in Selecting the Research Problems</vt:lpstr>
      <vt:lpstr>Basic Approaches to minimize the errors</vt:lpstr>
      <vt:lpstr>Basic Approaches to minimize the errors</vt:lpstr>
      <vt:lpstr>Basic Approaches to minimize the errors</vt:lpstr>
      <vt:lpstr>Basic Approaches to minimize the errors</vt:lpstr>
      <vt:lpstr>Objectives of Research Problems</vt:lpstr>
      <vt:lpstr>Scope of Research</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Research</dc:title>
  <dc:creator>ASUS</dc:creator>
  <cp:lastModifiedBy>ASUS</cp:lastModifiedBy>
  <cp:revision>42</cp:revision>
  <dcterms:created xsi:type="dcterms:W3CDTF">2025-01-14T02:36:10Z</dcterms:created>
  <dcterms:modified xsi:type="dcterms:W3CDTF">2025-09-14T03:10:54Z</dcterms:modified>
</cp:coreProperties>
</file>

<file path=docProps/thumbnail.jpeg>
</file>